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52"/>
  </p:notesMasterIdLst>
  <p:handoutMasterIdLst>
    <p:handoutMasterId r:id="rId53"/>
  </p:handoutMasterIdLst>
  <p:sldIdLst>
    <p:sldId id="343" r:id="rId2"/>
    <p:sldId id="310" r:id="rId3"/>
    <p:sldId id="329" r:id="rId4"/>
    <p:sldId id="311" r:id="rId5"/>
    <p:sldId id="274" r:id="rId6"/>
    <p:sldId id="312" r:id="rId7"/>
    <p:sldId id="320" r:id="rId8"/>
    <p:sldId id="321" r:id="rId9"/>
    <p:sldId id="322" r:id="rId10"/>
    <p:sldId id="323" r:id="rId11"/>
    <p:sldId id="318" r:id="rId12"/>
    <p:sldId id="313" r:id="rId13"/>
    <p:sldId id="314" r:id="rId14"/>
    <p:sldId id="316" r:id="rId15"/>
    <p:sldId id="319" r:id="rId16"/>
    <p:sldId id="317" r:id="rId17"/>
    <p:sldId id="294" r:id="rId18"/>
    <p:sldId id="285" r:id="rId19"/>
    <p:sldId id="286" r:id="rId20"/>
    <p:sldId id="300" r:id="rId21"/>
    <p:sldId id="301" r:id="rId22"/>
    <p:sldId id="303" r:id="rId23"/>
    <p:sldId id="302" r:id="rId24"/>
    <p:sldId id="287" r:id="rId25"/>
    <p:sldId id="276" r:id="rId26"/>
    <p:sldId id="277" r:id="rId27"/>
    <p:sldId id="325" r:id="rId28"/>
    <p:sldId id="307" r:id="rId29"/>
    <p:sldId id="308" r:id="rId30"/>
    <p:sldId id="309" r:id="rId31"/>
    <p:sldId id="284" r:id="rId32"/>
    <p:sldId id="326" r:id="rId33"/>
    <p:sldId id="330" r:id="rId34"/>
    <p:sldId id="332" r:id="rId35"/>
    <p:sldId id="331" r:id="rId36"/>
    <p:sldId id="333" r:id="rId37"/>
    <p:sldId id="341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2" r:id="rId46"/>
    <p:sldId id="328" r:id="rId47"/>
    <p:sldId id="324" r:id="rId48"/>
    <p:sldId id="289" r:id="rId49"/>
    <p:sldId id="292" r:id="rId50"/>
    <p:sldId id="305" r:id="rId51"/>
  </p:sldIdLst>
  <p:sldSz cx="9144000" cy="6858000" type="screen4x3"/>
  <p:notesSz cx="6794500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3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6" autoAdjust="0"/>
    <p:restoredTop sz="91554" autoAdjust="0"/>
  </p:normalViewPr>
  <p:slideViewPr>
    <p:cSldViewPr>
      <p:cViewPr varScale="1">
        <p:scale>
          <a:sx n="81" d="100"/>
          <a:sy n="81" d="100"/>
        </p:scale>
        <p:origin x="1543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fld id="{A1AF1BD7-B7E5-44F3-A5BB-A818497F26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468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18050"/>
            <a:ext cx="498475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fld id="{30A4FA94-E065-4FAB-BBFF-3A98DAF77D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848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232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11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501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12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832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13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7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14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760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15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9117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16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423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25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29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26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02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27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27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A4FA94-E065-4FAB-BBFF-3A98DAF77D2B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236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2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5217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Backlight</a:t>
            </a:r>
            <a:r>
              <a:rPr lang="nb-NO" baseline="0" dirty="0"/>
              <a:t> or screen?</a:t>
            </a:r>
          </a:p>
          <a:p>
            <a:r>
              <a:rPr lang="nb-NO" baseline="0" dirty="0"/>
              <a:t>Screen: </a:t>
            </a:r>
            <a:r>
              <a:rPr lang="nb-NO" baseline="0" dirty="0" err="1"/>
              <a:t>Connect</a:t>
            </a:r>
            <a:r>
              <a:rPr lang="nb-NO" baseline="0" dirty="0"/>
              <a:t> </a:t>
            </a:r>
            <a:r>
              <a:rPr lang="nb-NO" baseline="0" dirty="0" err="1"/>
              <a:t>external</a:t>
            </a:r>
            <a:r>
              <a:rPr lang="nb-NO" baseline="0" dirty="0"/>
              <a:t> monitor to VGA output</a:t>
            </a:r>
          </a:p>
          <a:p>
            <a:r>
              <a:rPr lang="nb-NO" baseline="0" dirty="0" err="1"/>
              <a:t>Backlight</a:t>
            </a:r>
            <a:r>
              <a:rPr lang="nb-NO" baseline="0" dirty="0"/>
              <a:t>: </a:t>
            </a:r>
            <a:r>
              <a:rPr lang="nb-NO" baseline="0" dirty="0" err="1"/>
              <a:t>Check</a:t>
            </a:r>
            <a:r>
              <a:rPr lang="nb-NO" baseline="0" dirty="0"/>
              <a:t> 12V </a:t>
            </a:r>
            <a:r>
              <a:rPr lang="nb-NO" baseline="0" dirty="0" err="1"/>
              <a:t>inv</a:t>
            </a:r>
            <a:r>
              <a:rPr lang="nb-NO" baseline="0" dirty="0"/>
              <a:t> </a:t>
            </a:r>
            <a:r>
              <a:rPr lang="nb-NO" baseline="0" dirty="0" err="1"/>
              <a:t>on</a:t>
            </a:r>
            <a:r>
              <a:rPr lang="nb-NO" baseline="0" dirty="0"/>
              <a:t> screen 9.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A4FA94-E065-4FAB-BBFF-3A98DAF77D2B}" type="slidenum">
              <a:rPr lang="en-GB" smtClean="0"/>
              <a:pPr>
                <a:defRPr/>
              </a:pPr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9775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AC0521C6-E4D7-4A48-B9DA-0918B05DDD1A}" type="slidenum">
              <a:rPr lang="en-GB">
                <a:solidFill>
                  <a:srgbClr val="000000"/>
                </a:solidFill>
              </a:rPr>
              <a:pPr/>
              <a:t>50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02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3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81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4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28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6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892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7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505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8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944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9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303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10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29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support@skipper.no" TargetMode="External"/><Relationship Id="rId4" Type="http://schemas.openxmlformats.org/officeDocument/2006/relationships/hyperlink" Target="mailto:sales@skipper.no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0A47C-1316-4711-AF2A-31B83254D1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Bilde 3" descr="Wake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ilde 4" descr="skipper logo, Black transp.2.eps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42875"/>
            <a:ext cx="455136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tt linje 8"/>
          <p:cNvCxnSpPr/>
          <p:nvPr userDrawn="1"/>
        </p:nvCxnSpPr>
        <p:spPr>
          <a:xfrm>
            <a:off x="0" y="628650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Sylinder 9"/>
          <p:cNvSpPr txBox="1">
            <a:spLocks noChangeArrowheads="1"/>
          </p:cNvSpPr>
          <p:nvPr userDrawn="1"/>
        </p:nvSpPr>
        <p:spPr bwMode="auto">
          <a:xfrm>
            <a:off x="285750" y="6257925"/>
            <a:ext cx="164306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>
                <a:latin typeface="Calibri" pitchFamily="34" charset="0"/>
              </a:rPr>
              <a:t>SKIPPER</a:t>
            </a:r>
            <a:r>
              <a:rPr lang="en-US" sz="1100">
                <a:latin typeface="Calibri" pitchFamily="34" charset="0"/>
              </a:rPr>
              <a:t> Electronics AS</a:t>
            </a:r>
          </a:p>
          <a:p>
            <a:r>
              <a:rPr lang="en-US" sz="1100">
                <a:latin typeface="Calibri" pitchFamily="34" charset="0"/>
              </a:rPr>
              <a:t>Enebakkveien 150</a:t>
            </a:r>
          </a:p>
          <a:p>
            <a:r>
              <a:rPr lang="en-US" sz="1100">
                <a:latin typeface="Calibri" pitchFamily="34" charset="0"/>
              </a:rPr>
              <a:t>0680 Oslo</a:t>
            </a:r>
          </a:p>
        </p:txBody>
      </p:sp>
      <p:sp>
        <p:nvSpPr>
          <p:cNvPr id="11" name="TekstSylinder 10"/>
          <p:cNvSpPr txBox="1">
            <a:spLocks noChangeArrowheads="1"/>
          </p:cNvSpPr>
          <p:nvPr userDrawn="1"/>
        </p:nvSpPr>
        <p:spPr bwMode="auto">
          <a:xfrm>
            <a:off x="3000375" y="6357938"/>
            <a:ext cx="2071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 dirty="0">
                <a:solidFill>
                  <a:schemeClr val="accent1"/>
                </a:solidFill>
                <a:latin typeface="Calibri" pitchFamily="34" charset="0"/>
              </a:rPr>
              <a:t>www.skipper.no</a:t>
            </a:r>
          </a:p>
        </p:txBody>
      </p:sp>
      <p:sp>
        <p:nvSpPr>
          <p:cNvPr id="12" name="TekstSylinder 11"/>
          <p:cNvSpPr txBox="1">
            <a:spLocks noChangeArrowheads="1"/>
          </p:cNvSpPr>
          <p:nvPr userDrawn="1"/>
        </p:nvSpPr>
        <p:spPr bwMode="auto">
          <a:xfrm>
            <a:off x="6143625" y="6357938"/>
            <a:ext cx="1571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>
                <a:latin typeface="Calibri" pitchFamily="34" charset="0"/>
              </a:rPr>
              <a:t>Tlf. +47 23 30 22 70</a:t>
            </a:r>
          </a:p>
          <a:p>
            <a:pPr algn="ctr"/>
            <a:r>
              <a:rPr lang="en-US" sz="1100">
                <a:latin typeface="Calibri" pitchFamily="34" charset="0"/>
              </a:rPr>
              <a:t>Fax +47 23 30 22 71</a:t>
            </a:r>
          </a:p>
        </p:txBody>
      </p:sp>
      <p:sp>
        <p:nvSpPr>
          <p:cNvPr id="13" name="TekstSylinder 13"/>
          <p:cNvSpPr txBox="1">
            <a:spLocks noChangeArrowheads="1"/>
          </p:cNvSpPr>
          <p:nvPr userDrawn="1"/>
        </p:nvSpPr>
        <p:spPr bwMode="auto">
          <a:xfrm>
            <a:off x="7715250" y="6357938"/>
            <a:ext cx="14287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>
                <a:latin typeface="Calibri" pitchFamily="34" charset="0"/>
                <a:hlinkClick r:id="rId4"/>
              </a:rPr>
              <a:t>sales@skipper.no</a:t>
            </a:r>
            <a:endParaRPr lang="en-US" sz="1100" dirty="0">
              <a:latin typeface="Calibri" pitchFamily="34" charset="0"/>
            </a:endParaRPr>
          </a:p>
          <a:p>
            <a:r>
              <a:rPr lang="en-US" sz="1100" dirty="0">
                <a:latin typeface="Calibri" pitchFamily="34" charset="0"/>
                <a:hlinkClick r:id="rId5"/>
              </a:rPr>
              <a:t>support@skipper.no</a:t>
            </a:r>
            <a:r>
              <a:rPr lang="en-US" sz="1100" dirty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328A-A026-48E3-B1FE-C4E25D518B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D9431-7AC7-4A5C-9990-791E91CC2E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29B8B-C204-4524-AE27-A4FD5F64CE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7B5C6-DDFF-4B02-BFF6-9D995A4512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5B3B2-C425-4A1B-9063-7485835C2C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C407-1499-4D46-BB45-0109E00B13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96379-C9A6-43FE-9BD4-49E7C98EC2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4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5B06B-7D85-4AD8-B756-90FE0249C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A67F-C527-4B55-AFD1-F61E671ADB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b-NO" noProof="0"/>
              <a:t>Klikk ikonet for å legge til et bilde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90C5C-5B1A-41F3-985C-D6C2D2EA80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ssholder for tit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/>
              <a:t>Klikk for å redigere tittelstil</a:t>
            </a:r>
          </a:p>
        </p:txBody>
      </p:sp>
      <p:sp>
        <p:nvSpPr>
          <p:cNvPr id="1027" name="Plassholder f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F2BDAFB-BBDD-40E1-A357-CDD929D2B0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24" descr="SkipperGoul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3388" y="2727325"/>
            <a:ext cx="8275637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ipper.n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ipper-service.no/skipdoc/skipdoc.php?showdir=data////Software//SkipperServiceSoftware" TargetMode="External"/><Relationship Id="rId2" Type="http://schemas.openxmlformats.org/officeDocument/2006/relationships/hyperlink" Target="http://www.skipper-service.no/skipdoc/data/Software/SkipperServiceSoftware/SetupProjectServiceSoftware.msi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kipper-service.no/skipdoc/skipdoc.php?showdir=data////Software//ESN100%20-%20Software%20for%20ESN100%20echosounder" TargetMode="External"/><Relationship Id="rId4" Type="http://schemas.openxmlformats.org/officeDocument/2006/relationships/hyperlink" Target="https://anydesk.com/en/downloads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3628" y="1484784"/>
            <a:ext cx="6696744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 Course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2564904"/>
            <a:ext cx="8064896" cy="331236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dirty="0">
                <a:solidFill>
                  <a:schemeClr val="tx1"/>
                </a:solidFill>
              </a:rPr>
              <a:t>The </a:t>
            </a:r>
            <a:r>
              <a:rPr lang="nb-NO" dirty="0" err="1">
                <a:solidFill>
                  <a:schemeClr val="tx1"/>
                </a:solidFill>
              </a:rPr>
              <a:t>course</a:t>
            </a:r>
            <a:r>
              <a:rPr lang="nb-NO" dirty="0">
                <a:solidFill>
                  <a:schemeClr val="tx1"/>
                </a:solidFill>
              </a:rPr>
              <a:t> </a:t>
            </a:r>
            <a:r>
              <a:rPr lang="nb-NO" dirty="0" err="1">
                <a:solidFill>
                  <a:schemeClr val="tx1"/>
                </a:solidFill>
              </a:rPr>
              <a:t>will</a:t>
            </a:r>
            <a:r>
              <a:rPr lang="nb-NO" dirty="0">
                <a:solidFill>
                  <a:schemeClr val="tx1"/>
                </a:solidFill>
              </a:rPr>
              <a:t> start </a:t>
            </a:r>
            <a:r>
              <a:rPr lang="nb-NO" dirty="0" err="1">
                <a:solidFill>
                  <a:schemeClr val="tx1"/>
                </a:solidFill>
              </a:rPr>
              <a:t>shortly</a:t>
            </a:r>
            <a:endParaRPr lang="nb-NO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This </a:t>
            </a:r>
            <a:r>
              <a:rPr lang="nb-NO" sz="2400" dirty="0" err="1">
                <a:solidFill>
                  <a:schemeClr val="tx1"/>
                </a:solidFill>
              </a:rPr>
              <a:t>session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will</a:t>
            </a:r>
            <a:r>
              <a:rPr lang="nb-NO" sz="2400" dirty="0">
                <a:solidFill>
                  <a:schemeClr val="tx1"/>
                </a:solidFill>
              </a:rPr>
              <a:t> be </a:t>
            </a:r>
            <a:r>
              <a:rPr lang="nb-NO" sz="2400" dirty="0" err="1">
                <a:solidFill>
                  <a:schemeClr val="tx1"/>
                </a:solidFill>
              </a:rPr>
              <a:t>recorded</a:t>
            </a:r>
            <a:r>
              <a:rPr lang="nb-NO" sz="2400" dirty="0">
                <a:solidFill>
                  <a:schemeClr val="tx1"/>
                </a:solidFill>
              </a:rPr>
              <a:t> – </a:t>
            </a:r>
            <a:r>
              <a:rPr lang="nb-NO" sz="2400" dirty="0" err="1">
                <a:solidFill>
                  <a:schemeClr val="tx1"/>
                </a:solidFill>
              </a:rPr>
              <a:t>if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you</a:t>
            </a:r>
            <a:r>
              <a:rPr lang="nb-NO" sz="2400" dirty="0">
                <a:solidFill>
                  <a:schemeClr val="tx1"/>
                </a:solidFill>
              </a:rPr>
              <a:t> do not </a:t>
            </a:r>
            <a:r>
              <a:rPr lang="nb-NO" sz="2400" dirty="0" err="1">
                <a:solidFill>
                  <a:schemeClr val="tx1"/>
                </a:solidFill>
              </a:rPr>
              <a:t>want</a:t>
            </a:r>
            <a:r>
              <a:rPr lang="nb-NO" sz="2400" dirty="0">
                <a:solidFill>
                  <a:schemeClr val="tx1"/>
                </a:solidFill>
              </a:rPr>
              <a:t> to </a:t>
            </a:r>
            <a:r>
              <a:rPr lang="nb-NO" sz="2400" dirty="0" err="1">
                <a:solidFill>
                  <a:schemeClr val="tx1"/>
                </a:solidFill>
              </a:rPr>
              <a:t>appear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please</a:t>
            </a:r>
            <a:r>
              <a:rPr lang="nb-NO" sz="2400" dirty="0">
                <a:solidFill>
                  <a:schemeClr val="tx1"/>
                </a:solidFill>
              </a:rPr>
              <a:t> turn </a:t>
            </a:r>
            <a:r>
              <a:rPr lang="nb-NO" sz="2400" dirty="0" err="1">
                <a:solidFill>
                  <a:schemeClr val="tx1"/>
                </a:solidFill>
              </a:rPr>
              <a:t>off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your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camera</a:t>
            </a:r>
            <a:r>
              <a:rPr lang="nb-NO" sz="2400" dirty="0">
                <a:solidFill>
                  <a:schemeClr val="tx1"/>
                </a:solidFill>
              </a:rPr>
              <a:t>, </a:t>
            </a:r>
            <a:r>
              <a:rPr lang="nb-NO" sz="2400" dirty="0" err="1">
                <a:solidFill>
                  <a:schemeClr val="tx1"/>
                </a:solidFill>
              </a:rPr>
              <a:t>please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also</a:t>
            </a:r>
            <a:r>
              <a:rPr lang="nb-NO" sz="2400" dirty="0">
                <a:solidFill>
                  <a:schemeClr val="tx1"/>
                </a:solidFill>
              </a:rPr>
              <a:t> mute </a:t>
            </a:r>
            <a:r>
              <a:rPr lang="nb-NO" sz="2400" dirty="0" err="1">
                <a:solidFill>
                  <a:schemeClr val="tx1"/>
                </a:solidFill>
              </a:rPr>
              <a:t>your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microphone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unless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you</a:t>
            </a:r>
            <a:r>
              <a:rPr lang="nb-NO" sz="2400" dirty="0">
                <a:solidFill>
                  <a:schemeClr val="tx1"/>
                </a:solidFill>
              </a:rPr>
              <a:t> have </a:t>
            </a:r>
            <a:r>
              <a:rPr lang="nb-NO" sz="2400" dirty="0" err="1">
                <a:solidFill>
                  <a:schemeClr val="tx1"/>
                </a:solidFill>
              </a:rPr>
              <a:t>something</a:t>
            </a:r>
            <a:r>
              <a:rPr lang="nb-NO" sz="2400" dirty="0">
                <a:solidFill>
                  <a:schemeClr val="tx1"/>
                </a:solidFill>
              </a:rPr>
              <a:t> to </a:t>
            </a:r>
            <a:r>
              <a:rPr lang="nb-NO" sz="2400" dirty="0" err="1">
                <a:solidFill>
                  <a:schemeClr val="tx1"/>
                </a:solidFill>
              </a:rPr>
              <a:t>say</a:t>
            </a:r>
            <a:r>
              <a:rPr lang="nb-NO" sz="2400" dirty="0">
                <a:solidFill>
                  <a:schemeClr val="tx1"/>
                </a:solidFill>
              </a:rPr>
              <a:t>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1800" dirty="0">
                <a:solidFill>
                  <a:schemeClr val="tx1"/>
                </a:solidFill>
              </a:rPr>
              <a:t>This </a:t>
            </a:r>
            <a:r>
              <a:rPr lang="nb-NO" sz="1800" dirty="0" err="1">
                <a:solidFill>
                  <a:schemeClr val="tx1"/>
                </a:solidFill>
              </a:rPr>
              <a:t>presentation</a:t>
            </a:r>
            <a:r>
              <a:rPr lang="nb-NO" sz="1800" dirty="0">
                <a:solidFill>
                  <a:schemeClr val="tx1"/>
                </a:solidFill>
              </a:rPr>
              <a:t> and </a:t>
            </a:r>
            <a:r>
              <a:rPr lang="nb-NO" sz="1800" dirty="0" err="1">
                <a:solidFill>
                  <a:schemeClr val="tx1"/>
                </a:solidFill>
              </a:rPr>
              <a:t>other</a:t>
            </a:r>
            <a:r>
              <a:rPr lang="nb-NO" sz="1800" dirty="0">
                <a:solidFill>
                  <a:schemeClr val="tx1"/>
                </a:solidFill>
              </a:rPr>
              <a:t> relevant files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downloaded</a:t>
            </a:r>
            <a:r>
              <a:rPr lang="nb-NO" sz="1800" dirty="0">
                <a:solidFill>
                  <a:schemeClr val="tx1"/>
                </a:solidFill>
              </a:rPr>
              <a:t> from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SKIPPER website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1800" dirty="0">
                <a:solidFill>
                  <a:schemeClr val="tx1"/>
                </a:solidFill>
                <a:hlinkClick r:id="rId3"/>
              </a:rPr>
              <a:t>www.skipper.no</a:t>
            </a:r>
            <a:r>
              <a:rPr lang="nb-NO" sz="1800" dirty="0">
                <a:solidFill>
                  <a:schemeClr val="tx1"/>
                </a:solidFill>
              </a:rPr>
              <a:t> -&gt; </a:t>
            </a:r>
            <a:r>
              <a:rPr lang="nb-NO" sz="1800" dirty="0" err="1">
                <a:solidFill>
                  <a:schemeClr val="tx1"/>
                </a:solidFill>
              </a:rPr>
              <a:t>Downloads</a:t>
            </a:r>
            <a:r>
              <a:rPr lang="nb-NO" sz="1800" dirty="0">
                <a:solidFill>
                  <a:schemeClr val="tx1"/>
                </a:solidFill>
              </a:rPr>
              <a:t> -&gt;online training -&gt; The </a:t>
            </a:r>
            <a:r>
              <a:rPr lang="nb-NO" sz="1800" dirty="0" err="1">
                <a:solidFill>
                  <a:schemeClr val="tx1"/>
                </a:solidFill>
              </a:rPr>
              <a:t>Multi</a:t>
            </a:r>
            <a:r>
              <a:rPr lang="nb-NO" sz="1800" dirty="0">
                <a:solidFill>
                  <a:schemeClr val="tx1"/>
                </a:solidFill>
              </a:rPr>
              <a:t> system -&gt; </a:t>
            </a:r>
            <a:r>
              <a:rPr lang="nb-NO" sz="1800" dirty="0" err="1">
                <a:solidFill>
                  <a:schemeClr val="tx1"/>
                </a:solidFill>
              </a:rPr>
              <a:t>Multi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diagnostic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course.rar</a:t>
            </a:r>
            <a:endParaRPr lang="nb-NO" sz="18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18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might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also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want</a:t>
            </a:r>
            <a:r>
              <a:rPr lang="nb-NO" sz="1800" dirty="0">
                <a:solidFill>
                  <a:schemeClr val="tx1"/>
                </a:solidFill>
              </a:rPr>
              <a:t> to have SKIPPER service software </a:t>
            </a:r>
            <a:r>
              <a:rPr lang="nb-NO" sz="1800" dirty="0" err="1">
                <a:solidFill>
                  <a:schemeClr val="tx1"/>
                </a:solidFill>
              </a:rPr>
              <a:t>downloaded</a:t>
            </a:r>
            <a:r>
              <a:rPr lang="nb-NO" sz="1800" dirty="0">
                <a:solidFill>
                  <a:schemeClr val="tx1"/>
                </a:solidFill>
              </a:rPr>
              <a:t> and </a:t>
            </a:r>
            <a:r>
              <a:rPr lang="nb-NO" sz="1800" dirty="0" err="1">
                <a:solidFill>
                  <a:schemeClr val="tx1"/>
                </a:solidFill>
              </a:rPr>
              <a:t>updated</a:t>
            </a:r>
            <a:r>
              <a:rPr lang="nb-NO" sz="1800" dirty="0">
                <a:solidFill>
                  <a:schemeClr val="tx1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658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410445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Reviewing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saved</a:t>
            </a:r>
            <a:r>
              <a:rPr lang="nb-NO" sz="1800" dirty="0">
                <a:solidFill>
                  <a:schemeClr val="tx1"/>
                </a:solidFill>
              </a:rPr>
              <a:t> files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 err="1">
                <a:solidFill>
                  <a:schemeClr val="tx1"/>
                </a:solidFill>
              </a:rPr>
              <a:t>Saved</a:t>
            </a:r>
            <a:r>
              <a:rPr lang="nb-NO" sz="1400" dirty="0">
                <a:solidFill>
                  <a:schemeClr val="tx1"/>
                </a:solidFill>
              </a:rPr>
              <a:t> files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be in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following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structure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>
                <a:solidFill>
                  <a:schemeClr val="tx1"/>
                </a:solidFill>
              </a:rPr>
              <a:t>Logs </a:t>
            </a:r>
            <a:r>
              <a:rPr lang="nb-NO" sz="1400" dirty="0" err="1">
                <a:solidFill>
                  <a:schemeClr val="tx1"/>
                </a:solidFill>
              </a:rPr>
              <a:t>contains</a:t>
            </a:r>
            <a:r>
              <a:rPr lang="nb-NO" sz="1400" dirty="0">
                <a:solidFill>
                  <a:schemeClr val="tx1"/>
                </a:solidFill>
              </a:rPr>
              <a:t> PDF files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</a:t>
            </a:r>
            <a:r>
              <a:rPr lang="nb-NO" sz="1400" dirty="0" err="1">
                <a:solidFill>
                  <a:schemeClr val="tx1"/>
                </a:solidFill>
              </a:rPr>
              <a:t>history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>
                <a:solidFill>
                  <a:schemeClr val="tx1"/>
                </a:solidFill>
              </a:rPr>
              <a:t>    and Marks (</a:t>
            </a:r>
            <a:r>
              <a:rPr lang="nb-NO" sz="1400" dirty="0" err="1">
                <a:solidFill>
                  <a:schemeClr val="tx1"/>
                </a:solidFill>
              </a:rPr>
              <a:t>changes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made</a:t>
            </a:r>
            <a:r>
              <a:rPr lang="nb-NO" sz="1400" dirty="0">
                <a:solidFill>
                  <a:schemeClr val="tx1"/>
                </a:solidFill>
              </a:rPr>
              <a:t> by </a:t>
            </a:r>
            <a:r>
              <a:rPr lang="nb-NO" sz="1400" dirty="0" err="1">
                <a:solidFill>
                  <a:schemeClr val="tx1"/>
                </a:solidFill>
              </a:rPr>
              <a:t>user</a:t>
            </a:r>
            <a:r>
              <a:rPr lang="nb-NO" sz="1400" dirty="0">
                <a:solidFill>
                  <a:schemeClr val="tx1"/>
                </a:solidFill>
              </a:rPr>
              <a:t> and auto </a:t>
            </a:r>
            <a:r>
              <a:rPr lang="nb-NO" sz="1400" dirty="0" err="1">
                <a:solidFill>
                  <a:schemeClr val="tx1"/>
                </a:solidFill>
              </a:rPr>
              <a:t>functions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echo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contains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binary</a:t>
            </a:r>
            <a:r>
              <a:rPr lang="nb-NO" sz="1400" dirty="0">
                <a:solidFill>
                  <a:schemeClr val="tx1"/>
                </a:solidFill>
              </a:rPr>
              <a:t> files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received</a:t>
            </a:r>
            <a:r>
              <a:rPr lang="nb-NO" sz="1400" dirty="0">
                <a:solidFill>
                  <a:schemeClr val="tx1"/>
                </a:solidFill>
              </a:rPr>
              <a:t> data.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- The PDF data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reviewed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using</a:t>
            </a:r>
            <a:r>
              <a:rPr lang="nb-NO" sz="1800" dirty="0">
                <a:solidFill>
                  <a:schemeClr val="tx1"/>
                </a:solidFill>
              </a:rPr>
              <a:t> a standard PDF </a:t>
            </a:r>
            <a:r>
              <a:rPr lang="nb-NO" sz="1800" dirty="0" err="1">
                <a:solidFill>
                  <a:schemeClr val="tx1"/>
                </a:solidFill>
              </a:rPr>
              <a:t>reader</a:t>
            </a:r>
            <a:r>
              <a:rPr lang="nb-NO" sz="1800" dirty="0">
                <a:solidFill>
                  <a:schemeClr val="tx1"/>
                </a:solidFill>
              </a:rPr>
              <a:t>, or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SKIPPER service software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The </a:t>
            </a:r>
            <a:r>
              <a:rPr lang="nb-NO" sz="1800" dirty="0" err="1">
                <a:solidFill>
                  <a:schemeClr val="tx1"/>
                </a:solidFill>
              </a:rPr>
              <a:t>Raw</a:t>
            </a:r>
            <a:r>
              <a:rPr lang="nb-NO" sz="1800" dirty="0">
                <a:solidFill>
                  <a:schemeClr val="tx1"/>
                </a:solidFill>
              </a:rPr>
              <a:t> data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reviewed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using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Raw</a:t>
            </a:r>
            <a:r>
              <a:rPr lang="nb-NO" sz="1800" dirty="0">
                <a:solidFill>
                  <a:schemeClr val="tx1"/>
                </a:solidFill>
              </a:rPr>
              <a:t> data tab in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Skipper service software.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(</a:t>
            </a:r>
            <a:r>
              <a:rPr lang="nb-NO" sz="1800" dirty="0" err="1">
                <a:solidFill>
                  <a:schemeClr val="tx1"/>
                </a:solidFill>
              </a:rPr>
              <a:t>These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fuctions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currently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beinging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improved</a:t>
            </a:r>
            <a:r>
              <a:rPr lang="nb-NO" sz="1800" dirty="0">
                <a:solidFill>
                  <a:schemeClr val="tx1"/>
                </a:solidFill>
              </a:rPr>
              <a:t>, so </a:t>
            </a:r>
            <a:r>
              <a:rPr lang="nb-NO" sz="1800" dirty="0" err="1">
                <a:solidFill>
                  <a:schemeClr val="tx1"/>
                </a:solidFill>
              </a:rPr>
              <a:t>always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download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latest service software </a:t>
            </a:r>
            <a:r>
              <a:rPr lang="nb-NO" sz="1800" dirty="0" err="1">
                <a:solidFill>
                  <a:schemeClr val="tx1"/>
                </a:solidFill>
              </a:rPr>
              <a:t>version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when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prompted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F954CE-3308-4539-A342-2CFA7FA98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712" y="2270878"/>
            <a:ext cx="2195736" cy="7272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DE3B4B-6601-461A-9C9B-71E549A2C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6982" y="1844824"/>
            <a:ext cx="4616070" cy="403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852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374441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457200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Built</a:t>
            </a:r>
            <a:r>
              <a:rPr lang="nb-NO" sz="2000" dirty="0">
                <a:solidFill>
                  <a:schemeClr val="tx1"/>
                </a:solidFill>
              </a:rPr>
              <a:t> In Test Equipment (BITE) – </a:t>
            </a:r>
            <a:r>
              <a:rPr lang="nb-NO" sz="2000" dirty="0" err="1">
                <a:solidFill>
                  <a:schemeClr val="tx1"/>
                </a:solidFill>
              </a:rPr>
              <a:t>Noise</a:t>
            </a:r>
            <a:r>
              <a:rPr lang="nb-NO" sz="2000" dirty="0">
                <a:solidFill>
                  <a:schemeClr val="tx1"/>
                </a:solidFill>
              </a:rPr>
              <a:t> test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In </a:t>
            </a:r>
            <a:r>
              <a:rPr lang="nb-NO" sz="1600" dirty="0" err="1">
                <a:solidFill>
                  <a:schemeClr val="tx1"/>
                </a:solidFill>
              </a:rPr>
              <a:t>diagnostic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page</a:t>
            </a:r>
            <a:r>
              <a:rPr lang="nb-NO" sz="1600" dirty="0">
                <a:solidFill>
                  <a:schemeClr val="tx1"/>
                </a:solidFill>
              </a:rPr>
              <a:t> , press </a:t>
            </a: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test 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The test </a:t>
            </a:r>
            <a:r>
              <a:rPr lang="nb-NO" sz="1600" dirty="0" err="1">
                <a:solidFill>
                  <a:schemeClr val="tx1"/>
                </a:solidFill>
              </a:rPr>
              <a:t>will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take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about</a:t>
            </a:r>
            <a:r>
              <a:rPr lang="nb-NO" sz="1600" dirty="0">
                <a:solidFill>
                  <a:schemeClr val="tx1"/>
                </a:solidFill>
              </a:rPr>
              <a:t> 2 </a:t>
            </a:r>
            <a:r>
              <a:rPr lang="nb-NO" sz="1600" dirty="0" err="1">
                <a:solidFill>
                  <a:schemeClr val="tx1"/>
                </a:solidFill>
              </a:rPr>
              <a:t>minutes</a:t>
            </a:r>
            <a:r>
              <a:rPr lang="nb-NO" sz="1600" dirty="0">
                <a:solidFill>
                  <a:schemeClr val="tx1"/>
                </a:solidFill>
              </a:rPr>
              <a:t>, </a:t>
            </a:r>
            <a:r>
              <a:rPr lang="nb-NO" sz="1600" dirty="0" err="1">
                <a:solidFill>
                  <a:schemeClr val="tx1"/>
                </a:solidFill>
              </a:rPr>
              <a:t>Check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results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</a:p>
          <a:p>
            <a:pPr marL="1371600" lvl="2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200" dirty="0" err="1">
                <a:solidFill>
                  <a:schemeClr val="tx1"/>
                </a:solidFill>
              </a:rPr>
              <a:t>Internal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(electronics, </a:t>
            </a:r>
            <a:r>
              <a:rPr lang="nb-NO" sz="1200" dirty="0" err="1">
                <a:solidFill>
                  <a:schemeClr val="tx1"/>
                </a:solidFill>
              </a:rPr>
              <a:t>cabling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</a:p>
          <a:p>
            <a:pPr marL="1371600" lvl="2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200" dirty="0">
                <a:solidFill>
                  <a:schemeClr val="tx1"/>
                </a:solidFill>
              </a:rPr>
              <a:t>External 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(</a:t>
            </a:r>
            <a:r>
              <a:rPr lang="nb-NO" sz="1200" dirty="0" err="1">
                <a:solidFill>
                  <a:schemeClr val="tx1"/>
                </a:solidFill>
              </a:rPr>
              <a:t>acoustic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, </a:t>
            </a:r>
            <a:r>
              <a:rPr lang="nb-NO" sz="1200" dirty="0" err="1">
                <a:solidFill>
                  <a:schemeClr val="tx1"/>
                </a:solidFill>
              </a:rPr>
              <a:t>bubbles</a:t>
            </a:r>
            <a:r>
              <a:rPr lang="nb-NO" sz="1200" dirty="0">
                <a:solidFill>
                  <a:schemeClr val="tx1"/>
                </a:solidFill>
              </a:rPr>
              <a:t>, </a:t>
            </a:r>
            <a:r>
              <a:rPr lang="nb-NO" sz="1200" dirty="0" err="1">
                <a:solidFill>
                  <a:schemeClr val="tx1"/>
                </a:solidFill>
              </a:rPr>
              <a:t>other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equipment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level</a:t>
            </a:r>
            <a:r>
              <a:rPr lang="nb-NO" sz="1600" dirty="0">
                <a:solidFill>
                  <a:schemeClr val="tx1"/>
                </a:solidFill>
              </a:rPr>
              <a:t> optimal = 6mV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test </a:t>
            </a:r>
            <a:r>
              <a:rPr lang="nb-NO" sz="1600" dirty="0" err="1">
                <a:solidFill>
                  <a:schemeClr val="tx1"/>
                </a:solidFill>
              </a:rPr>
              <a:t>acceptable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on</a:t>
            </a:r>
            <a:r>
              <a:rPr lang="nb-NO" sz="1600" dirty="0">
                <a:solidFill>
                  <a:schemeClr val="tx1"/>
                </a:solidFill>
              </a:rPr>
              <a:t> normal </a:t>
            </a:r>
            <a:r>
              <a:rPr lang="nb-NO" sz="1600" dirty="0" err="1">
                <a:solidFill>
                  <a:schemeClr val="tx1"/>
                </a:solidFill>
              </a:rPr>
              <a:t>vessel</a:t>
            </a:r>
            <a:r>
              <a:rPr lang="nb-NO" sz="1600" dirty="0">
                <a:solidFill>
                  <a:schemeClr val="tx1"/>
                </a:solidFill>
              </a:rPr>
              <a:t> = 20mV</a:t>
            </a: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Too </a:t>
            </a:r>
            <a:r>
              <a:rPr lang="nb-NO" sz="1600" dirty="0" err="1">
                <a:solidFill>
                  <a:schemeClr val="tx1"/>
                </a:solidFill>
              </a:rPr>
              <a:t>high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will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reduce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maximum</a:t>
            </a:r>
            <a:r>
              <a:rPr lang="nb-NO" sz="1600" dirty="0">
                <a:solidFill>
                  <a:schemeClr val="tx1"/>
                </a:solidFill>
              </a:rPr>
              <a:t> range, and </a:t>
            </a:r>
            <a:r>
              <a:rPr lang="nb-NO" sz="1600" dirty="0" err="1">
                <a:solidFill>
                  <a:schemeClr val="tx1"/>
                </a:solidFill>
              </a:rPr>
              <a:t>lengthen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time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system </a:t>
            </a:r>
            <a:r>
              <a:rPr lang="nb-NO" sz="1600" dirty="0" err="1">
                <a:solidFill>
                  <a:schemeClr val="tx1"/>
                </a:solidFill>
              </a:rPr>
              <a:t>takes</a:t>
            </a:r>
            <a:r>
              <a:rPr lang="nb-NO" sz="1600" dirty="0">
                <a:solidFill>
                  <a:schemeClr val="tx1"/>
                </a:solidFill>
              </a:rPr>
              <a:t> to re-</a:t>
            </a:r>
            <a:r>
              <a:rPr lang="nb-NO" sz="1600" dirty="0" err="1">
                <a:solidFill>
                  <a:schemeClr val="tx1"/>
                </a:solidFill>
              </a:rPr>
              <a:t>lock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onto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sea</a:t>
            </a:r>
            <a:r>
              <a:rPr lang="nb-NO" sz="1600" dirty="0">
                <a:solidFill>
                  <a:schemeClr val="tx1"/>
                </a:solidFill>
              </a:rPr>
              <a:t> bed </a:t>
            </a:r>
            <a:r>
              <a:rPr lang="nb-NO" sz="1600" dirty="0" err="1">
                <a:solidFill>
                  <a:schemeClr val="tx1"/>
                </a:solidFill>
              </a:rPr>
              <a:t>when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manouvring</a:t>
            </a:r>
            <a:r>
              <a:rPr lang="nb-NO" sz="1600" dirty="0">
                <a:solidFill>
                  <a:schemeClr val="tx1"/>
                </a:solidFill>
              </a:rPr>
              <a:t> (</a:t>
            </a:r>
            <a:r>
              <a:rPr lang="nb-NO" sz="1600" dirty="0" err="1">
                <a:solidFill>
                  <a:schemeClr val="tx1"/>
                </a:solidFill>
              </a:rPr>
              <a:t>blocked</a:t>
            </a:r>
            <a:r>
              <a:rPr lang="nb-NO" sz="1600" dirty="0">
                <a:solidFill>
                  <a:schemeClr val="tx1"/>
                </a:solidFill>
              </a:rPr>
              <a:t> by </a:t>
            </a:r>
            <a:r>
              <a:rPr lang="nb-NO" sz="1600" dirty="0" err="1">
                <a:solidFill>
                  <a:schemeClr val="tx1"/>
                </a:solidFill>
              </a:rPr>
              <a:t>bubbles</a:t>
            </a:r>
            <a:r>
              <a:rPr lang="nb-NO" sz="1600" dirty="0">
                <a:solidFill>
                  <a:schemeClr val="tx1"/>
                </a:solidFill>
              </a:rPr>
              <a:t>)</a:t>
            </a:r>
          </a:p>
          <a:p>
            <a:pPr lvl="1" algn="l">
              <a:lnSpc>
                <a:spcPct val="80000"/>
              </a:lnSpc>
            </a:pPr>
            <a:endParaRPr lang="nb-NO" sz="16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 -</a:t>
            </a: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9001E6-103F-4EBF-82B5-2EB89C8C3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730" y="2492896"/>
            <a:ext cx="4982270" cy="315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6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7992888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6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 - How to </a:t>
            </a:r>
            <a:r>
              <a:rPr lang="nb-NO" sz="1600" dirty="0" err="1">
                <a:solidFill>
                  <a:schemeClr val="tx1"/>
                </a:solidFill>
              </a:rPr>
              <a:t>reduce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noise</a:t>
            </a:r>
            <a:endParaRPr lang="nb-NO" sz="16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600" dirty="0" err="1">
                <a:solidFill>
                  <a:schemeClr val="tx1"/>
                </a:solidFill>
              </a:rPr>
              <a:t>Check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power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cables</a:t>
            </a:r>
            <a:r>
              <a:rPr lang="nb-NO" sz="1600" dirty="0">
                <a:solidFill>
                  <a:schemeClr val="tx1"/>
                </a:solidFill>
              </a:rPr>
              <a:t>, </a:t>
            </a:r>
            <a:r>
              <a:rPr lang="nb-NO" sz="1600" dirty="0" err="1">
                <a:solidFill>
                  <a:schemeClr val="tx1"/>
                </a:solidFill>
              </a:rPr>
              <a:t>try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only</a:t>
            </a:r>
            <a:r>
              <a:rPr lang="nb-NO" sz="1600" dirty="0">
                <a:solidFill>
                  <a:schemeClr val="tx1"/>
                </a:solidFill>
              </a:rPr>
              <a:t> AC or DC, </a:t>
            </a: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filters </a:t>
            </a:r>
            <a:r>
              <a:rPr lang="nb-NO" sz="1600" dirty="0" err="1">
                <a:solidFill>
                  <a:schemeClr val="tx1"/>
                </a:solidFill>
              </a:rPr>
              <a:t>can</a:t>
            </a:r>
            <a:r>
              <a:rPr lang="nb-NO" sz="1600" dirty="0">
                <a:solidFill>
                  <a:schemeClr val="tx1"/>
                </a:solidFill>
              </a:rPr>
              <a:t> be used.</a:t>
            </a:r>
          </a:p>
          <a:p>
            <a:pPr lvl="1" algn="l">
              <a:lnSpc>
                <a:spcPct val="80000"/>
              </a:lnSpc>
            </a:pPr>
            <a:r>
              <a:rPr lang="nb-NO" sz="1600" dirty="0" err="1">
                <a:solidFill>
                  <a:schemeClr val="tx1"/>
                </a:solidFill>
              </a:rPr>
              <a:t>Check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grounding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of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units is solid, </a:t>
            </a:r>
            <a:r>
              <a:rPr lang="nb-NO" sz="1600" dirty="0" err="1">
                <a:solidFill>
                  <a:schemeClr val="tx1"/>
                </a:solidFill>
              </a:rPr>
              <a:t>with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thick</a:t>
            </a:r>
            <a:r>
              <a:rPr lang="nb-NO" sz="1600" dirty="0">
                <a:solidFill>
                  <a:schemeClr val="tx1"/>
                </a:solidFill>
              </a:rPr>
              <a:t> wire. To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metal hull. </a:t>
            </a:r>
          </a:p>
          <a:p>
            <a:pPr lvl="1" algn="l">
              <a:lnSpc>
                <a:spcPct val="80000"/>
              </a:lnSpc>
            </a:pPr>
            <a:r>
              <a:rPr lang="nb-NO" sz="1600" dirty="0" err="1">
                <a:solidFill>
                  <a:schemeClr val="tx1"/>
                </a:solidFill>
              </a:rPr>
              <a:t>Check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grounding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of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transducers</a:t>
            </a:r>
            <a:r>
              <a:rPr lang="nb-NO" sz="1600" dirty="0">
                <a:solidFill>
                  <a:schemeClr val="tx1"/>
                </a:solidFill>
              </a:rPr>
              <a:t> is </a:t>
            </a:r>
            <a:r>
              <a:rPr lang="nb-NO" sz="1600" dirty="0" err="1">
                <a:solidFill>
                  <a:schemeClr val="tx1"/>
                </a:solidFill>
              </a:rPr>
              <a:t>only</a:t>
            </a:r>
            <a:r>
              <a:rPr lang="nb-NO" sz="1600" dirty="0">
                <a:solidFill>
                  <a:schemeClr val="tx1"/>
                </a:solidFill>
              </a:rPr>
              <a:t> at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electronic</a:t>
            </a:r>
            <a:r>
              <a:rPr lang="nb-NO" sz="1600" dirty="0">
                <a:solidFill>
                  <a:schemeClr val="tx1"/>
                </a:solidFill>
              </a:rPr>
              <a:t> unit (not in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junction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boxes</a:t>
            </a:r>
            <a:r>
              <a:rPr lang="nb-NO" sz="1600" dirty="0">
                <a:solidFill>
                  <a:schemeClr val="tx1"/>
                </a:solidFill>
              </a:rPr>
              <a:t>)</a:t>
            </a: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See </a:t>
            </a:r>
            <a:r>
              <a:rPr lang="nb-NO" sz="1600" dirty="0" err="1">
                <a:solidFill>
                  <a:schemeClr val="tx1"/>
                </a:solidFill>
              </a:rPr>
              <a:t>if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level</a:t>
            </a:r>
            <a:r>
              <a:rPr lang="nb-NO" sz="1600" dirty="0">
                <a:solidFill>
                  <a:schemeClr val="tx1"/>
                </a:solidFill>
              </a:rPr>
              <a:t> is different </a:t>
            </a:r>
            <a:r>
              <a:rPr lang="nb-NO" sz="1600" dirty="0" err="1">
                <a:solidFill>
                  <a:schemeClr val="tx1"/>
                </a:solidFill>
              </a:rPr>
              <a:t>while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moving</a:t>
            </a:r>
            <a:r>
              <a:rPr lang="nb-NO" sz="1600" dirty="0">
                <a:solidFill>
                  <a:schemeClr val="tx1"/>
                </a:solidFill>
              </a:rPr>
              <a:t> and still, </a:t>
            </a:r>
            <a:r>
              <a:rPr lang="nb-NO" sz="1600" dirty="0" err="1">
                <a:solidFill>
                  <a:schemeClr val="tx1"/>
                </a:solidFill>
              </a:rPr>
              <a:t>when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engine</a:t>
            </a:r>
            <a:r>
              <a:rPr lang="nb-NO" sz="1600" dirty="0">
                <a:solidFill>
                  <a:schemeClr val="tx1"/>
                </a:solidFill>
              </a:rPr>
              <a:t> is </a:t>
            </a:r>
            <a:r>
              <a:rPr lang="nb-NO" sz="1600" dirty="0" err="1">
                <a:solidFill>
                  <a:schemeClr val="tx1"/>
                </a:solidFill>
              </a:rPr>
              <a:t>running</a:t>
            </a:r>
            <a:r>
              <a:rPr lang="nb-NO" sz="1600" dirty="0">
                <a:solidFill>
                  <a:schemeClr val="tx1"/>
                </a:solidFill>
              </a:rPr>
              <a:t> or </a:t>
            </a:r>
            <a:r>
              <a:rPr lang="nb-NO" sz="1600" dirty="0" err="1">
                <a:solidFill>
                  <a:schemeClr val="tx1"/>
                </a:solidFill>
              </a:rPr>
              <a:t>on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shorepower</a:t>
            </a:r>
            <a:r>
              <a:rPr lang="nb-NO" sz="1600" dirty="0">
                <a:solidFill>
                  <a:schemeClr val="tx1"/>
                </a:solidFill>
              </a:rPr>
              <a:t>. </a:t>
            </a:r>
          </a:p>
          <a:p>
            <a:pPr lvl="1" algn="l">
              <a:lnSpc>
                <a:spcPct val="80000"/>
              </a:lnSpc>
            </a:pPr>
            <a:r>
              <a:rPr lang="nb-NO" sz="1600" dirty="0" err="1">
                <a:solidFill>
                  <a:schemeClr val="tx1"/>
                </a:solidFill>
              </a:rPr>
              <a:t>Check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if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cabling</a:t>
            </a:r>
            <a:r>
              <a:rPr lang="nb-NO" sz="1600" dirty="0">
                <a:solidFill>
                  <a:schemeClr val="tx1"/>
                </a:solidFill>
              </a:rPr>
              <a:t> to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transducers</a:t>
            </a:r>
            <a:r>
              <a:rPr lang="nb-NO" sz="1600" dirty="0">
                <a:solidFill>
                  <a:schemeClr val="tx1"/>
                </a:solidFill>
              </a:rPr>
              <a:t> is </a:t>
            </a:r>
            <a:r>
              <a:rPr lang="nb-NO" sz="1600" dirty="0" err="1">
                <a:solidFill>
                  <a:schemeClr val="tx1"/>
                </a:solidFill>
              </a:rPr>
              <a:t>close</a:t>
            </a:r>
            <a:r>
              <a:rPr lang="nb-NO" sz="1600" dirty="0">
                <a:solidFill>
                  <a:schemeClr val="tx1"/>
                </a:solidFill>
              </a:rPr>
              <a:t> to </a:t>
            </a:r>
            <a:r>
              <a:rPr lang="nb-NO" sz="1600" dirty="0" err="1">
                <a:solidFill>
                  <a:schemeClr val="tx1"/>
                </a:solidFill>
              </a:rPr>
              <a:t>electrically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noisy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components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9001E6-103F-4EBF-82B5-2EB89C8C3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4077072"/>
            <a:ext cx="3503169" cy="221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1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06462" y="1294755"/>
            <a:ext cx="4534446" cy="2304256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Built</a:t>
            </a:r>
            <a:r>
              <a:rPr lang="nb-NO" sz="1800" dirty="0">
                <a:solidFill>
                  <a:schemeClr val="tx1"/>
                </a:solidFill>
              </a:rPr>
              <a:t> in test  - The </a:t>
            </a:r>
            <a:r>
              <a:rPr lang="nb-NO" sz="1800" dirty="0" err="1">
                <a:solidFill>
                  <a:schemeClr val="tx1"/>
                </a:solidFill>
              </a:rPr>
              <a:t>Oscilloscope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Config</a:t>
            </a:r>
            <a:r>
              <a:rPr lang="nb-NO" sz="1400" dirty="0">
                <a:solidFill>
                  <a:schemeClr val="tx1"/>
                </a:solidFill>
              </a:rPr>
              <a:t>-&gt;Diagnostics -&gt; Scope screen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This shows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returned</a:t>
            </a:r>
            <a:r>
              <a:rPr lang="nb-NO" sz="1800" dirty="0">
                <a:solidFill>
                  <a:schemeClr val="tx1"/>
                </a:solidFill>
              </a:rPr>
              <a:t> signal </a:t>
            </a:r>
            <a:r>
              <a:rPr lang="nb-NO" sz="1800" dirty="0" err="1">
                <a:solidFill>
                  <a:schemeClr val="tx1"/>
                </a:solidFill>
              </a:rPr>
              <a:t>with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following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features</a:t>
            </a:r>
            <a:r>
              <a:rPr lang="nb-NO" sz="1800" dirty="0">
                <a:solidFill>
                  <a:schemeClr val="tx1"/>
                </a:solidFill>
              </a:rPr>
              <a:t>.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Echosounder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current</a:t>
            </a:r>
            <a:r>
              <a:rPr lang="nb-NO" sz="1400" dirty="0">
                <a:solidFill>
                  <a:schemeClr val="tx1"/>
                </a:solidFill>
              </a:rPr>
              <a:t> settings/</a:t>
            </a:r>
            <a:r>
              <a:rPr lang="nb-NO" sz="1400" dirty="0" err="1">
                <a:solidFill>
                  <a:schemeClr val="tx1"/>
                </a:solidFill>
              </a:rPr>
              <a:t>adjustment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signal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Processed</a:t>
            </a:r>
            <a:r>
              <a:rPr lang="nb-NO" sz="1400" dirty="0">
                <a:solidFill>
                  <a:schemeClr val="tx1"/>
                </a:solidFill>
              </a:rPr>
              <a:t> signal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Detection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thresholds</a:t>
            </a:r>
            <a:r>
              <a:rPr lang="nb-NO" sz="1400" dirty="0">
                <a:solidFill>
                  <a:schemeClr val="tx1"/>
                </a:solidFill>
              </a:rPr>
              <a:t> (SNR)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A596C6-6319-4BE2-9C12-8B39A0625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348" y="1631420"/>
            <a:ext cx="4683444" cy="25896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E85BC8-9BD0-4B50-8BC6-D612CEE44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250" y="4149080"/>
            <a:ext cx="5638138" cy="2664296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0AE7A318-1195-43AF-8532-E49006C9E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102" y="2996952"/>
            <a:ext cx="3375992" cy="166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What</a:t>
            </a:r>
            <a:r>
              <a:rPr lang="nb-NO" sz="1800" dirty="0">
                <a:solidFill>
                  <a:schemeClr val="tx1"/>
                </a:solidFill>
              </a:rPr>
              <a:t> to </a:t>
            </a:r>
            <a:r>
              <a:rPr lang="nb-NO" sz="1800" dirty="0" err="1">
                <a:solidFill>
                  <a:schemeClr val="tx1"/>
                </a:solidFill>
              </a:rPr>
              <a:t>look</a:t>
            </a:r>
            <a:r>
              <a:rPr lang="nb-NO" sz="1800" dirty="0">
                <a:solidFill>
                  <a:schemeClr val="tx1"/>
                </a:solidFill>
              </a:rPr>
              <a:t> for: 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Signal </a:t>
            </a:r>
            <a:r>
              <a:rPr lang="nb-NO" sz="1800" dirty="0" err="1">
                <a:solidFill>
                  <a:schemeClr val="tx1"/>
                </a:solidFill>
              </a:rPr>
              <a:t>strength</a:t>
            </a:r>
            <a:r>
              <a:rPr lang="nb-NO" sz="1800" dirty="0">
                <a:solidFill>
                  <a:schemeClr val="tx1"/>
                </a:solidFill>
              </a:rPr>
              <a:t> in </a:t>
            </a:r>
            <a:r>
              <a:rPr lang="nb-NO" sz="1800" dirty="0" err="1">
                <a:solidFill>
                  <a:schemeClr val="tx1"/>
                </a:solidFill>
              </a:rPr>
              <a:t>shallow</a:t>
            </a:r>
            <a:r>
              <a:rPr lang="nb-NO" sz="1800" dirty="0">
                <a:solidFill>
                  <a:schemeClr val="tx1"/>
                </a:solidFill>
              </a:rPr>
              <a:t> water and </a:t>
            </a:r>
            <a:r>
              <a:rPr lang="nb-NO" sz="1800" dirty="0" err="1">
                <a:solidFill>
                  <a:schemeClr val="tx1"/>
                </a:solidFill>
              </a:rPr>
              <a:t>stability</a:t>
            </a: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Noise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level</a:t>
            </a:r>
            <a:r>
              <a:rPr lang="nb-NO" sz="1800" dirty="0">
                <a:solidFill>
                  <a:schemeClr val="tx1"/>
                </a:solidFill>
              </a:rPr>
              <a:t> and </a:t>
            </a:r>
            <a:r>
              <a:rPr lang="nb-NO" sz="1800" dirty="0" err="1">
                <a:solidFill>
                  <a:schemeClr val="tx1"/>
                </a:solidFill>
              </a:rPr>
              <a:t>stability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noise</a:t>
            </a: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The auto </a:t>
            </a:r>
            <a:r>
              <a:rPr lang="nb-NO" sz="1800" dirty="0" err="1">
                <a:solidFill>
                  <a:schemeClr val="tx1"/>
                </a:solidFill>
              </a:rPr>
              <a:t>function</a:t>
            </a:r>
            <a:r>
              <a:rPr lang="nb-NO" sz="1800" dirty="0">
                <a:solidFill>
                  <a:schemeClr val="tx1"/>
                </a:solidFill>
              </a:rPr>
              <a:t> Signal to </a:t>
            </a:r>
            <a:r>
              <a:rPr lang="nb-NO" sz="1800" dirty="0" err="1">
                <a:solidFill>
                  <a:schemeClr val="tx1"/>
                </a:solidFill>
              </a:rPr>
              <a:t>noise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levels</a:t>
            </a: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The blanking </a:t>
            </a:r>
            <a:r>
              <a:rPr lang="nb-NO" sz="1800" dirty="0" err="1">
                <a:solidFill>
                  <a:schemeClr val="tx1"/>
                </a:solidFill>
              </a:rPr>
              <a:t>distances</a:t>
            </a:r>
            <a:r>
              <a:rPr lang="nb-NO" sz="1800" dirty="0">
                <a:solidFill>
                  <a:schemeClr val="tx1"/>
                </a:solidFill>
              </a:rPr>
              <a:t> in </a:t>
            </a:r>
            <a:r>
              <a:rPr lang="nb-NO" sz="1800" dirty="0" err="1">
                <a:solidFill>
                  <a:schemeClr val="tx1"/>
                </a:solidFill>
              </a:rPr>
              <a:t>shallow</a:t>
            </a:r>
            <a:r>
              <a:rPr lang="nb-NO" sz="1800" dirty="0">
                <a:solidFill>
                  <a:schemeClr val="tx1"/>
                </a:solidFill>
              </a:rPr>
              <a:t> water </a:t>
            </a: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55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Signal to </a:t>
            </a:r>
            <a:r>
              <a:rPr lang="nb-NO" sz="2000" dirty="0" err="1">
                <a:solidFill>
                  <a:schemeClr val="tx1"/>
                </a:solidFill>
              </a:rPr>
              <a:t>Noise</a:t>
            </a:r>
            <a:r>
              <a:rPr lang="nb-NO" sz="2000" dirty="0">
                <a:solidFill>
                  <a:schemeClr val="tx1"/>
                </a:solidFill>
              </a:rPr>
              <a:t> Ratio (SNR) </a:t>
            </a:r>
            <a:r>
              <a:rPr lang="nb-NO" sz="2000" dirty="0" err="1">
                <a:solidFill>
                  <a:schemeClr val="tx1"/>
                </a:solidFill>
              </a:rPr>
              <a:t>Adjustment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The ESN series </a:t>
            </a:r>
            <a:r>
              <a:rPr lang="nb-NO" sz="2000" dirty="0" err="1">
                <a:solidFill>
                  <a:schemeClr val="tx1"/>
                </a:solidFill>
              </a:rPr>
              <a:t>allows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detection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 to be </a:t>
            </a:r>
            <a:r>
              <a:rPr lang="nb-NO" sz="2000" dirty="0" err="1">
                <a:solidFill>
                  <a:schemeClr val="tx1"/>
                </a:solidFill>
              </a:rPr>
              <a:t>tailored</a:t>
            </a:r>
            <a:r>
              <a:rPr lang="nb-NO" sz="2000" dirty="0">
                <a:solidFill>
                  <a:schemeClr val="tx1"/>
                </a:solidFill>
              </a:rPr>
              <a:t> to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installation</a:t>
            </a:r>
            <a:r>
              <a:rPr lang="nb-NO" sz="2000" dirty="0">
                <a:solidFill>
                  <a:schemeClr val="tx1"/>
                </a:solidFill>
              </a:rPr>
              <a:t> parameters</a:t>
            </a:r>
          </a:p>
          <a:p>
            <a:pPr marL="1257300" lvl="2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If </a:t>
            </a:r>
            <a:r>
              <a:rPr lang="nb-NO" sz="1600" dirty="0" err="1">
                <a:solidFill>
                  <a:schemeClr val="tx1"/>
                </a:solidFill>
              </a:rPr>
              <a:t>noise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cannot</a:t>
            </a:r>
            <a:r>
              <a:rPr lang="nb-NO" sz="1600" dirty="0">
                <a:solidFill>
                  <a:schemeClr val="tx1"/>
                </a:solidFill>
              </a:rPr>
              <a:t> be </a:t>
            </a:r>
            <a:r>
              <a:rPr lang="nb-NO" sz="1600" dirty="0" err="1">
                <a:solidFill>
                  <a:schemeClr val="tx1"/>
                </a:solidFill>
              </a:rPr>
              <a:t>reduced</a:t>
            </a:r>
            <a:r>
              <a:rPr lang="nb-NO" sz="1600" dirty="0">
                <a:solidFill>
                  <a:schemeClr val="tx1"/>
                </a:solidFill>
              </a:rPr>
              <a:t>, </a:t>
            </a:r>
            <a:r>
              <a:rPr lang="nb-NO" sz="1600" dirty="0" err="1">
                <a:solidFill>
                  <a:schemeClr val="tx1"/>
                </a:solidFill>
              </a:rPr>
              <a:t>this</a:t>
            </a:r>
            <a:r>
              <a:rPr lang="nb-NO" sz="1600" dirty="0">
                <a:solidFill>
                  <a:schemeClr val="tx1"/>
                </a:solidFill>
              </a:rPr>
              <a:t> is </a:t>
            </a:r>
            <a:r>
              <a:rPr lang="nb-NO" sz="1600" dirty="0" err="1">
                <a:solidFill>
                  <a:schemeClr val="tx1"/>
                </a:solidFill>
              </a:rPr>
              <a:t>compensated</a:t>
            </a:r>
            <a:r>
              <a:rPr lang="nb-NO" sz="1600" dirty="0">
                <a:solidFill>
                  <a:schemeClr val="tx1"/>
                </a:solidFill>
              </a:rPr>
              <a:t> for</a:t>
            </a:r>
          </a:p>
          <a:p>
            <a:pPr marL="1257300" lvl="2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If signal is </a:t>
            </a:r>
            <a:r>
              <a:rPr lang="nb-NO" sz="1600" dirty="0" err="1">
                <a:solidFill>
                  <a:schemeClr val="tx1"/>
                </a:solidFill>
              </a:rPr>
              <a:t>often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weak</a:t>
            </a:r>
            <a:r>
              <a:rPr lang="nb-NO" sz="1600" dirty="0">
                <a:solidFill>
                  <a:schemeClr val="tx1"/>
                </a:solidFill>
              </a:rPr>
              <a:t>, </a:t>
            </a:r>
            <a:r>
              <a:rPr lang="nb-NO" sz="1600" dirty="0" err="1">
                <a:solidFill>
                  <a:schemeClr val="tx1"/>
                </a:solidFill>
              </a:rPr>
              <a:t>this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can</a:t>
            </a:r>
            <a:r>
              <a:rPr lang="nb-NO" sz="1600" dirty="0">
                <a:solidFill>
                  <a:schemeClr val="tx1"/>
                </a:solidFill>
              </a:rPr>
              <a:t> be </a:t>
            </a:r>
            <a:r>
              <a:rPr lang="nb-NO" sz="1600" dirty="0" err="1">
                <a:solidFill>
                  <a:schemeClr val="tx1"/>
                </a:solidFill>
              </a:rPr>
              <a:t>accomodated</a:t>
            </a:r>
            <a:endParaRPr lang="nb-NO" sz="1600" dirty="0">
              <a:solidFill>
                <a:schemeClr val="tx1"/>
              </a:solidFill>
            </a:endParaRP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The </a:t>
            </a:r>
            <a:r>
              <a:rPr lang="nb-NO" sz="2000" dirty="0" err="1">
                <a:solidFill>
                  <a:schemeClr val="tx1"/>
                </a:solidFill>
              </a:rPr>
              <a:t>Function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measures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signal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 at a </a:t>
            </a:r>
            <a:r>
              <a:rPr lang="nb-NO" sz="2000" dirty="0" err="1">
                <a:solidFill>
                  <a:schemeClr val="tx1"/>
                </a:solidFill>
              </a:rPr>
              <a:t>known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depth</a:t>
            </a:r>
            <a:r>
              <a:rPr lang="nb-NO" sz="2000" dirty="0">
                <a:solidFill>
                  <a:schemeClr val="tx1"/>
                </a:solidFill>
              </a:rPr>
              <a:t>, and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noise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levels</a:t>
            </a:r>
            <a:r>
              <a:rPr lang="nb-NO" sz="2000" dirty="0">
                <a:solidFill>
                  <a:schemeClr val="tx1"/>
                </a:solidFill>
              </a:rPr>
              <a:t> and </a:t>
            </a:r>
            <a:r>
              <a:rPr lang="nb-NO" sz="2000" dirty="0" err="1">
                <a:solidFill>
                  <a:schemeClr val="tx1"/>
                </a:solidFill>
              </a:rPr>
              <a:t>predicts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what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will</a:t>
            </a:r>
            <a:r>
              <a:rPr lang="nb-NO" sz="2000" dirty="0">
                <a:solidFill>
                  <a:schemeClr val="tx1"/>
                </a:solidFill>
              </a:rPr>
              <a:t> be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optimum </a:t>
            </a:r>
            <a:r>
              <a:rPr lang="nb-NO" sz="2000" dirty="0" err="1">
                <a:solidFill>
                  <a:schemeClr val="tx1"/>
                </a:solidFill>
              </a:rPr>
              <a:t>detection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. 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The </a:t>
            </a:r>
            <a:r>
              <a:rPr lang="nb-NO" sz="2000" dirty="0" err="1">
                <a:solidFill>
                  <a:schemeClr val="tx1"/>
                </a:solidFill>
              </a:rPr>
              <a:t>user</a:t>
            </a:r>
            <a:r>
              <a:rPr lang="nb-NO" sz="2000" dirty="0">
                <a:solidFill>
                  <a:schemeClr val="tx1"/>
                </a:solidFill>
              </a:rPr>
              <a:t> approves </a:t>
            </a:r>
            <a:r>
              <a:rPr lang="nb-NO" sz="2000" dirty="0" err="1">
                <a:solidFill>
                  <a:schemeClr val="tx1"/>
                </a:solidFill>
              </a:rPr>
              <a:t>this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new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. And </a:t>
            </a:r>
            <a:r>
              <a:rPr lang="nb-NO" sz="2000" dirty="0" err="1">
                <a:solidFill>
                  <a:schemeClr val="tx1"/>
                </a:solidFill>
              </a:rPr>
              <a:t>can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tweak</a:t>
            </a:r>
            <a:r>
              <a:rPr lang="nb-NO" sz="2000" dirty="0">
                <a:solidFill>
                  <a:schemeClr val="tx1"/>
                </a:solidFill>
              </a:rPr>
              <a:t> it </a:t>
            </a:r>
            <a:r>
              <a:rPr lang="nb-NO" sz="2000" dirty="0" err="1">
                <a:solidFill>
                  <a:schemeClr val="tx1"/>
                </a:solidFill>
              </a:rPr>
              <a:t>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scope</a:t>
            </a:r>
            <a:r>
              <a:rPr lang="nb-NO" sz="2000" dirty="0">
                <a:solidFill>
                  <a:schemeClr val="tx1"/>
                </a:solidFill>
              </a:rPr>
              <a:t> screen.</a:t>
            </a: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4AACB0-9E06-4C87-A5AF-380929F40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780" y="4221088"/>
            <a:ext cx="3134439" cy="173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59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124744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The </a:t>
            </a:r>
            <a:r>
              <a:rPr lang="nb-NO" sz="2000" dirty="0" err="1">
                <a:solidFill>
                  <a:schemeClr val="tx1"/>
                </a:solidFill>
              </a:rPr>
              <a:t>Function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measures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signal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 at a </a:t>
            </a:r>
            <a:r>
              <a:rPr lang="nb-NO" sz="2000" dirty="0" err="1">
                <a:solidFill>
                  <a:schemeClr val="tx1"/>
                </a:solidFill>
              </a:rPr>
              <a:t>known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depth</a:t>
            </a:r>
            <a:r>
              <a:rPr lang="nb-NO" sz="2000" dirty="0">
                <a:solidFill>
                  <a:schemeClr val="tx1"/>
                </a:solidFill>
              </a:rPr>
              <a:t>, and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noise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levels</a:t>
            </a:r>
            <a:r>
              <a:rPr lang="nb-NO" sz="2000" dirty="0">
                <a:solidFill>
                  <a:schemeClr val="tx1"/>
                </a:solidFill>
              </a:rPr>
              <a:t> and </a:t>
            </a:r>
            <a:r>
              <a:rPr lang="nb-NO" sz="2000" dirty="0" err="1">
                <a:solidFill>
                  <a:schemeClr val="tx1"/>
                </a:solidFill>
              </a:rPr>
              <a:t>predicts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what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will</a:t>
            </a:r>
            <a:r>
              <a:rPr lang="nb-NO" sz="2000" dirty="0">
                <a:solidFill>
                  <a:schemeClr val="tx1"/>
                </a:solidFill>
              </a:rPr>
              <a:t> be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optimum </a:t>
            </a:r>
            <a:r>
              <a:rPr lang="nb-NO" sz="2000" dirty="0" err="1">
                <a:solidFill>
                  <a:schemeClr val="tx1"/>
                </a:solidFill>
              </a:rPr>
              <a:t>detection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. 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The </a:t>
            </a:r>
            <a:r>
              <a:rPr lang="nb-NO" sz="2000" dirty="0" err="1">
                <a:solidFill>
                  <a:schemeClr val="tx1"/>
                </a:solidFill>
              </a:rPr>
              <a:t>user</a:t>
            </a:r>
            <a:r>
              <a:rPr lang="nb-NO" sz="2000" dirty="0">
                <a:solidFill>
                  <a:schemeClr val="tx1"/>
                </a:solidFill>
              </a:rPr>
              <a:t> approves </a:t>
            </a:r>
            <a:r>
              <a:rPr lang="nb-NO" sz="2000" dirty="0" err="1">
                <a:solidFill>
                  <a:schemeClr val="tx1"/>
                </a:solidFill>
              </a:rPr>
              <a:t>this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new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level</a:t>
            </a:r>
            <a:r>
              <a:rPr lang="nb-NO" sz="2000" dirty="0">
                <a:solidFill>
                  <a:schemeClr val="tx1"/>
                </a:solidFill>
              </a:rPr>
              <a:t>. And </a:t>
            </a:r>
            <a:r>
              <a:rPr lang="nb-NO" sz="2000" dirty="0" err="1">
                <a:solidFill>
                  <a:schemeClr val="tx1"/>
                </a:solidFill>
              </a:rPr>
              <a:t>can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tweak</a:t>
            </a:r>
            <a:r>
              <a:rPr lang="nb-NO" sz="2000" dirty="0">
                <a:solidFill>
                  <a:schemeClr val="tx1"/>
                </a:solidFill>
              </a:rPr>
              <a:t> it </a:t>
            </a:r>
            <a:r>
              <a:rPr lang="nb-NO" sz="2000" dirty="0" err="1">
                <a:solidFill>
                  <a:schemeClr val="tx1"/>
                </a:solidFill>
              </a:rPr>
              <a:t>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scope</a:t>
            </a:r>
            <a:r>
              <a:rPr lang="nb-NO" sz="2000" dirty="0">
                <a:solidFill>
                  <a:schemeClr val="tx1"/>
                </a:solidFill>
              </a:rPr>
              <a:t> screen.</a:t>
            </a: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4AACB0-9E06-4C87-A5AF-380929F40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08" y="2492896"/>
            <a:ext cx="8064896" cy="439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7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Manually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adjusting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Unit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By turning </a:t>
            </a:r>
            <a:r>
              <a:rPr lang="nb-NO" sz="1800" dirty="0" err="1">
                <a:solidFill>
                  <a:schemeClr val="tx1"/>
                </a:solidFill>
              </a:rPr>
              <a:t>off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Auto </a:t>
            </a:r>
            <a:r>
              <a:rPr lang="nb-NO" sz="1800" dirty="0" err="1">
                <a:solidFill>
                  <a:schemeClr val="tx1"/>
                </a:solidFill>
              </a:rPr>
              <a:t>function</a:t>
            </a:r>
            <a:r>
              <a:rPr lang="nb-NO" sz="1800" dirty="0">
                <a:solidFill>
                  <a:schemeClr val="tx1"/>
                </a:solidFill>
              </a:rPr>
              <a:t>. The User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adjust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most relevant parameters </a:t>
            </a:r>
            <a:r>
              <a:rPr lang="nb-NO" sz="1800" dirty="0" err="1">
                <a:solidFill>
                  <a:schemeClr val="tx1"/>
                </a:solidFill>
              </a:rPr>
              <a:t>themselves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Power – (Max </a:t>
            </a:r>
            <a:r>
              <a:rPr lang="nb-NO" sz="1400" dirty="0" err="1">
                <a:solidFill>
                  <a:schemeClr val="tx1"/>
                </a:solidFill>
              </a:rPr>
              <a:t>limited</a:t>
            </a:r>
            <a:r>
              <a:rPr lang="nb-NO" sz="1400" dirty="0">
                <a:solidFill>
                  <a:schemeClr val="tx1"/>
                </a:solidFill>
              </a:rPr>
              <a:t> in most cases)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Gain</a:t>
            </a:r>
            <a:r>
              <a:rPr lang="nb-NO" sz="1400" dirty="0">
                <a:solidFill>
                  <a:schemeClr val="tx1"/>
                </a:solidFill>
              </a:rPr>
              <a:t> – 1-12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TVG – 36 This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help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very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rarely</a:t>
            </a:r>
            <a:r>
              <a:rPr lang="nb-NO" sz="1400" dirty="0">
                <a:solidFill>
                  <a:schemeClr val="tx1"/>
                </a:solidFill>
              </a:rPr>
              <a:t>.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 Things to note: </a:t>
            </a: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Shallow</a:t>
            </a:r>
            <a:r>
              <a:rPr lang="nb-NO" sz="1800" dirty="0">
                <a:solidFill>
                  <a:schemeClr val="tx1"/>
                </a:solidFill>
              </a:rPr>
              <a:t> water – Too </a:t>
            </a:r>
            <a:r>
              <a:rPr lang="nb-NO" sz="1800" dirty="0" err="1">
                <a:solidFill>
                  <a:schemeClr val="tx1"/>
                </a:solidFill>
              </a:rPr>
              <a:t>strong</a:t>
            </a:r>
            <a:r>
              <a:rPr lang="nb-NO" sz="1800" dirty="0">
                <a:solidFill>
                  <a:schemeClr val="tx1"/>
                </a:solidFill>
              </a:rPr>
              <a:t> signals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put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system </a:t>
            </a:r>
            <a:r>
              <a:rPr lang="nb-NO" sz="1800" dirty="0" err="1">
                <a:solidFill>
                  <a:schemeClr val="tx1"/>
                </a:solidFill>
              </a:rPr>
              <a:t>into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saturation</a:t>
            </a:r>
            <a:r>
              <a:rPr lang="nb-NO" sz="1800" dirty="0">
                <a:solidFill>
                  <a:schemeClr val="tx1"/>
                </a:solidFill>
              </a:rPr>
              <a:t>, </a:t>
            </a:r>
            <a:r>
              <a:rPr lang="nb-NO" sz="1800" dirty="0" err="1">
                <a:solidFill>
                  <a:schemeClr val="tx1"/>
                </a:solidFill>
              </a:rPr>
              <a:t>which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appear</a:t>
            </a:r>
            <a:r>
              <a:rPr lang="nb-NO" sz="1800" dirty="0">
                <a:solidFill>
                  <a:schemeClr val="tx1"/>
                </a:solidFill>
              </a:rPr>
              <a:t> as a </a:t>
            </a:r>
            <a:r>
              <a:rPr lang="nb-NO" sz="1800" dirty="0" err="1">
                <a:solidFill>
                  <a:schemeClr val="tx1"/>
                </a:solidFill>
              </a:rPr>
              <a:t>weaker</a:t>
            </a:r>
            <a:r>
              <a:rPr lang="nb-NO" sz="1800" dirty="0">
                <a:solidFill>
                  <a:schemeClr val="tx1"/>
                </a:solidFill>
              </a:rPr>
              <a:t> signal ( as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signal is </a:t>
            </a:r>
            <a:r>
              <a:rPr lang="nb-NO" sz="1800" dirty="0" err="1">
                <a:solidFill>
                  <a:schemeClr val="tx1"/>
                </a:solidFill>
              </a:rPr>
              <a:t>scaled</a:t>
            </a:r>
            <a:r>
              <a:rPr lang="nb-NO" sz="1800" dirty="0">
                <a:solidFill>
                  <a:schemeClr val="tx1"/>
                </a:solidFill>
              </a:rPr>
              <a:t>) This </a:t>
            </a:r>
            <a:r>
              <a:rPr lang="nb-NO" sz="1800" dirty="0" err="1">
                <a:solidFill>
                  <a:schemeClr val="tx1"/>
                </a:solidFill>
              </a:rPr>
              <a:t>effect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seen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with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too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large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gain</a:t>
            </a:r>
            <a:r>
              <a:rPr lang="nb-NO" sz="1800" dirty="0">
                <a:solidFill>
                  <a:schemeClr val="tx1"/>
                </a:solidFill>
              </a:rPr>
              <a:t> in </a:t>
            </a:r>
            <a:r>
              <a:rPr lang="nb-NO" sz="1800" dirty="0" err="1">
                <a:solidFill>
                  <a:schemeClr val="tx1"/>
                </a:solidFill>
              </a:rPr>
              <a:t>very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shallow</a:t>
            </a:r>
            <a:r>
              <a:rPr lang="nb-NO" sz="1800" dirty="0">
                <a:solidFill>
                  <a:schemeClr val="tx1"/>
                </a:solidFill>
              </a:rPr>
              <a:t> water. </a:t>
            </a: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Filters: </a:t>
            </a:r>
            <a:r>
              <a:rPr lang="nb-NO" sz="1800" dirty="0" err="1">
                <a:solidFill>
                  <a:schemeClr val="tx1"/>
                </a:solidFill>
              </a:rPr>
              <a:t>even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though</a:t>
            </a:r>
            <a:r>
              <a:rPr lang="nb-NO" sz="1800" dirty="0">
                <a:solidFill>
                  <a:schemeClr val="tx1"/>
                </a:solidFill>
              </a:rPr>
              <a:t> a signal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come</a:t>
            </a:r>
            <a:r>
              <a:rPr lang="nb-NO" sz="1800" dirty="0">
                <a:solidFill>
                  <a:schemeClr val="tx1"/>
                </a:solidFill>
              </a:rPr>
              <a:t> and </a:t>
            </a:r>
            <a:r>
              <a:rPr lang="nb-NO" sz="1800" dirty="0" err="1">
                <a:solidFill>
                  <a:schemeClr val="tx1"/>
                </a:solidFill>
              </a:rPr>
              <a:t>go</a:t>
            </a:r>
            <a:r>
              <a:rPr lang="nb-NO" sz="1800" dirty="0">
                <a:solidFill>
                  <a:schemeClr val="tx1"/>
                </a:solidFill>
              </a:rPr>
              <a:t>,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internal</a:t>
            </a:r>
            <a:r>
              <a:rPr lang="nb-NO" sz="1800" dirty="0">
                <a:solidFill>
                  <a:schemeClr val="tx1"/>
                </a:solidFill>
              </a:rPr>
              <a:t> filters </a:t>
            </a:r>
            <a:r>
              <a:rPr lang="nb-NO" sz="1800" dirty="0" err="1">
                <a:solidFill>
                  <a:schemeClr val="tx1"/>
                </a:solidFill>
              </a:rPr>
              <a:t>will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keep</a:t>
            </a:r>
            <a:r>
              <a:rPr lang="nb-NO" sz="1800" dirty="0">
                <a:solidFill>
                  <a:schemeClr val="tx1"/>
                </a:solidFill>
              </a:rPr>
              <a:t> a </a:t>
            </a:r>
            <a:r>
              <a:rPr lang="nb-NO" sz="1800" dirty="0" err="1">
                <a:solidFill>
                  <a:schemeClr val="tx1"/>
                </a:solidFill>
              </a:rPr>
              <a:t>lock</a:t>
            </a:r>
            <a:r>
              <a:rPr lang="nb-NO" sz="1800" dirty="0">
                <a:solidFill>
                  <a:schemeClr val="tx1"/>
                </a:solidFill>
              </a:rPr>
              <a:t> for a </a:t>
            </a:r>
            <a:r>
              <a:rPr lang="nb-NO" sz="1800" dirty="0" err="1">
                <a:solidFill>
                  <a:schemeClr val="tx1"/>
                </a:solidFill>
              </a:rPr>
              <a:t>period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of</a:t>
            </a:r>
            <a:r>
              <a:rPr lang="nb-NO" sz="1800" dirty="0">
                <a:solidFill>
                  <a:schemeClr val="tx1"/>
                </a:solidFill>
              </a:rPr>
              <a:t> time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Lost </a:t>
            </a:r>
            <a:r>
              <a:rPr lang="nb-NO" sz="1800" dirty="0" err="1">
                <a:solidFill>
                  <a:schemeClr val="tx1"/>
                </a:solidFill>
              </a:rPr>
              <a:t>bottom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take</a:t>
            </a:r>
            <a:r>
              <a:rPr lang="nb-NO" sz="1800" dirty="0">
                <a:solidFill>
                  <a:schemeClr val="tx1"/>
                </a:solidFill>
              </a:rPr>
              <a:t> a </a:t>
            </a:r>
            <a:r>
              <a:rPr lang="nb-NO" sz="1800" dirty="0" err="1">
                <a:solidFill>
                  <a:schemeClr val="tx1"/>
                </a:solidFill>
              </a:rPr>
              <a:t>while</a:t>
            </a:r>
            <a:r>
              <a:rPr lang="nb-NO" sz="1800" dirty="0">
                <a:solidFill>
                  <a:schemeClr val="tx1"/>
                </a:solidFill>
              </a:rPr>
              <a:t> (2-3mins) to </a:t>
            </a:r>
            <a:r>
              <a:rPr lang="nb-NO" sz="1800" dirty="0" err="1">
                <a:solidFill>
                  <a:schemeClr val="tx1"/>
                </a:solidFill>
              </a:rPr>
              <a:t>recover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particularly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noise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levels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high</a:t>
            </a:r>
            <a:r>
              <a:rPr lang="nb-NO" sz="1800" dirty="0">
                <a:solidFill>
                  <a:schemeClr val="tx1"/>
                </a:solidFill>
              </a:rPr>
              <a:t>.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The </a:t>
            </a:r>
            <a:r>
              <a:rPr lang="nb-NO" sz="1800" dirty="0" err="1">
                <a:solidFill>
                  <a:schemeClr val="tx1"/>
                </a:solidFill>
              </a:rPr>
              <a:t>Echogram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scales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itself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using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SNR </a:t>
            </a:r>
            <a:r>
              <a:rPr lang="nb-NO" sz="1800" dirty="0" err="1">
                <a:solidFill>
                  <a:schemeClr val="tx1"/>
                </a:solidFill>
              </a:rPr>
              <a:t>value</a:t>
            </a:r>
            <a:r>
              <a:rPr lang="nb-NO" sz="1800" dirty="0">
                <a:solidFill>
                  <a:schemeClr val="tx1"/>
                </a:solidFill>
              </a:rPr>
              <a:t>. If </a:t>
            </a:r>
            <a:r>
              <a:rPr lang="nb-NO" sz="1800" dirty="0" err="1">
                <a:solidFill>
                  <a:schemeClr val="tx1"/>
                </a:solidFill>
              </a:rPr>
              <a:t>this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changes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will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see</a:t>
            </a:r>
            <a:r>
              <a:rPr lang="nb-NO" sz="1800" dirty="0">
                <a:solidFill>
                  <a:schemeClr val="tx1"/>
                </a:solidFill>
              </a:rPr>
              <a:t> more or less </a:t>
            </a:r>
            <a:r>
              <a:rPr lang="nb-NO" sz="1800" dirty="0" err="1">
                <a:solidFill>
                  <a:schemeClr val="tx1"/>
                </a:solidFill>
              </a:rPr>
              <a:t>noise</a:t>
            </a:r>
            <a:r>
              <a:rPr lang="nb-NO" sz="1800" dirty="0">
                <a:solidFill>
                  <a:schemeClr val="tx1"/>
                </a:solidFill>
              </a:rPr>
              <a:t>. In </a:t>
            </a:r>
            <a:r>
              <a:rPr lang="nb-NO" sz="1800" dirty="0" err="1">
                <a:solidFill>
                  <a:schemeClr val="tx1"/>
                </a:solidFill>
              </a:rPr>
              <a:t>previous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sytems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this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was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seen</a:t>
            </a:r>
            <a:r>
              <a:rPr lang="nb-NO" sz="1800" dirty="0">
                <a:solidFill>
                  <a:schemeClr val="tx1"/>
                </a:solidFill>
              </a:rPr>
              <a:t> more by </a:t>
            </a:r>
            <a:r>
              <a:rPr lang="nb-NO" sz="1800" dirty="0" err="1">
                <a:solidFill>
                  <a:schemeClr val="tx1"/>
                </a:solidFill>
              </a:rPr>
              <a:t>adjusting</a:t>
            </a:r>
            <a:r>
              <a:rPr lang="nb-NO" sz="1800" dirty="0">
                <a:solidFill>
                  <a:schemeClr val="tx1"/>
                </a:solidFill>
              </a:rPr>
              <a:t> TVG and </a:t>
            </a:r>
            <a:r>
              <a:rPr lang="nb-NO" sz="1800" dirty="0" err="1">
                <a:solidFill>
                  <a:schemeClr val="tx1"/>
                </a:solidFill>
              </a:rPr>
              <a:t>gain</a:t>
            </a:r>
            <a:r>
              <a:rPr lang="nb-NO" sz="1800" dirty="0">
                <a:solidFill>
                  <a:schemeClr val="tx1"/>
                </a:solidFill>
              </a:rPr>
              <a:t>.</a:t>
            </a: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947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174830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t0.gstatic.com/images?q=tbn:ANd9GcQHAlzd1HRYhp6WhYdEJ97wW24ssg71B40qQUw4s0332kwWIe0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68760"/>
            <a:ext cx="1872207" cy="1872208"/>
          </a:xfrm>
          <a:prstGeom prst="rect">
            <a:avLst/>
          </a:prstGeom>
          <a:noFill/>
        </p:spPr>
      </p:pic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268761"/>
            <a:ext cx="7772400" cy="1008112"/>
          </a:xfrm>
        </p:spPr>
        <p:txBody>
          <a:bodyPr/>
          <a:lstStyle/>
          <a:p>
            <a:pPr eaLnBrk="1" hangingPunct="1"/>
            <a:r>
              <a:rPr lang="nb-NO" dirty="0"/>
              <a:t>Service </a:t>
            </a:r>
            <a:r>
              <a:rPr lang="nb-NO" dirty="0" err="1"/>
              <a:t>Equipment</a:t>
            </a:r>
            <a:endParaRPr lang="nb-NO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2420888"/>
            <a:ext cx="6400800" cy="2952328"/>
          </a:xfrm>
        </p:spPr>
        <p:txBody>
          <a:bodyPr/>
          <a:lstStyle/>
          <a:p>
            <a:pPr eaLnBrk="1" hangingPunct="1"/>
            <a:r>
              <a:rPr lang="nb-NO" dirty="0"/>
              <a:t>Voltmeter</a:t>
            </a:r>
          </a:p>
          <a:p>
            <a:pPr eaLnBrk="1" hangingPunct="1"/>
            <a:r>
              <a:rPr lang="nb-NO" dirty="0" err="1"/>
              <a:t>Echo</a:t>
            </a:r>
            <a:r>
              <a:rPr lang="nb-NO" dirty="0"/>
              <a:t> </a:t>
            </a:r>
            <a:r>
              <a:rPr lang="nb-NO" dirty="0" err="1"/>
              <a:t>sounder</a:t>
            </a:r>
            <a:r>
              <a:rPr lang="nb-NO" dirty="0"/>
              <a:t> and </a:t>
            </a:r>
            <a:r>
              <a:rPr lang="nb-NO" dirty="0" err="1"/>
              <a:t>transducer</a:t>
            </a:r>
            <a:r>
              <a:rPr lang="nb-NO" dirty="0"/>
              <a:t> tester</a:t>
            </a:r>
          </a:p>
          <a:p>
            <a:pPr eaLnBrk="1" hangingPunct="1"/>
            <a:r>
              <a:rPr lang="nb-NO" dirty="0"/>
              <a:t>PC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ethernet</a:t>
            </a:r>
            <a:r>
              <a:rPr lang="nb-NO" dirty="0"/>
              <a:t> and SKIPPER software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ctrTitle"/>
          </p:nvPr>
        </p:nvSpPr>
        <p:spPr>
          <a:xfrm>
            <a:off x="3059832" y="740092"/>
            <a:ext cx="2593181" cy="97155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sz="3600" dirty="0">
                <a:solidFill>
                  <a:srgbClr val="000000"/>
                </a:solidFill>
                <a:latin typeface="Arial" charset="0"/>
              </a:rPr>
              <a:t>ETT985 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0402" y="4271963"/>
            <a:ext cx="512921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1009" y="4271963"/>
            <a:ext cx="512921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Rett linje 6"/>
          <p:cNvCxnSpPr/>
          <p:nvPr/>
        </p:nvCxnSpPr>
        <p:spPr>
          <a:xfrm>
            <a:off x="3664744" y="4466273"/>
            <a:ext cx="44719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5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484472"/>
            <a:ext cx="5573554" cy="4147661"/>
          </a:xfrm>
        </p:spPr>
        <p:txBody>
          <a:bodyPr lIns="0" tIns="0" rIns="0" bIns="0"/>
          <a:lstStyle/>
          <a:p>
            <a:pPr lvl="1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dirty="0"/>
              <a:t>Echo sounder tester using ETT985</a:t>
            </a:r>
          </a:p>
          <a:p>
            <a:pPr lvl="1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/>
              <a:t>Test of Echo sounder transmitting output</a:t>
            </a:r>
          </a:p>
          <a:p>
            <a:pPr lvl="3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dirty="0"/>
              <a:t>Frequency</a:t>
            </a:r>
          </a:p>
          <a:p>
            <a:pPr lvl="3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dirty="0"/>
              <a:t>Width</a:t>
            </a:r>
          </a:p>
          <a:p>
            <a:pPr lvl="3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dirty="0"/>
              <a:t>Period</a:t>
            </a:r>
          </a:p>
          <a:p>
            <a:pPr lvl="3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dirty="0"/>
              <a:t>Power </a:t>
            </a:r>
            <a:r>
              <a:rPr lang="en-US" dirty="0" err="1"/>
              <a:t>Vp</a:t>
            </a:r>
            <a:r>
              <a:rPr lang="en-US" dirty="0"/>
              <a:t>-p </a:t>
            </a:r>
          </a:p>
          <a:p>
            <a:pPr lvl="3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400" dirty="0"/>
          </a:p>
          <a:p>
            <a:pPr lvl="2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600" dirty="0"/>
          </a:p>
          <a:p>
            <a:pPr lvl="2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600" dirty="0"/>
          </a:p>
          <a:p>
            <a:pPr lvl="2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600" dirty="0"/>
          </a:p>
          <a:p>
            <a:pPr lvl="2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600" dirty="0"/>
          </a:p>
          <a:p>
            <a:pPr lvl="2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600" dirty="0"/>
          </a:p>
          <a:p>
            <a:pPr lvl="2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endParaRPr lang="en-US" sz="1800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653" y="1550194"/>
            <a:ext cx="3784759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633" y="3753327"/>
            <a:ext cx="2350294" cy="154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7610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ctrTitle"/>
          </p:nvPr>
        </p:nvSpPr>
        <p:spPr>
          <a:xfrm>
            <a:off x="3253736" y="675085"/>
            <a:ext cx="2593181" cy="97155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sz="3600" dirty="0">
                <a:solidFill>
                  <a:srgbClr val="000000"/>
                </a:solidFill>
                <a:latin typeface="Arial" charset="0"/>
              </a:rPr>
              <a:t>ETT985 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4256" y="1420179"/>
            <a:ext cx="5832381" cy="1101566"/>
          </a:xfrm>
        </p:spPr>
        <p:txBody>
          <a:bodyPr lIns="0" tIns="0" rIns="0" bIns="0"/>
          <a:lstStyle/>
          <a:p>
            <a:pPr lvl="1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dirty="0"/>
              <a:t>Echo sounder tester Using ETT985 and Service software</a:t>
            </a:r>
          </a:p>
          <a:p>
            <a:pPr lvl="1"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1800" dirty="0"/>
              <a:t>Test of Echo sounder receiver with a simulated echo</a:t>
            </a: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5040" y="1031558"/>
            <a:ext cx="3108960" cy="149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761F3-EC7D-4846-A3F2-78D527CB6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39" y="2718586"/>
            <a:ext cx="6012160" cy="323533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2F924BB0-0D0C-40F1-9FF1-EA6037051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16" y="2718586"/>
            <a:ext cx="2627784" cy="301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Select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Preset</a:t>
            </a:r>
            <a:r>
              <a:rPr lang="nb-NO" sz="1800" dirty="0">
                <a:solidFill>
                  <a:schemeClr val="tx1"/>
                </a:solidFill>
              </a:rPr>
              <a:t> for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system and </a:t>
            </a:r>
            <a:r>
              <a:rPr lang="nb-NO" sz="1800" dirty="0" err="1">
                <a:solidFill>
                  <a:schemeClr val="tx1"/>
                </a:solidFill>
              </a:rPr>
              <a:t>frequency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wist</a:t>
            </a:r>
            <a:r>
              <a:rPr lang="nb-NO" sz="1800" dirty="0">
                <a:solidFill>
                  <a:schemeClr val="tx1"/>
                </a:solidFill>
              </a:rPr>
              <a:t> to test</a:t>
            </a: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Follow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instructions</a:t>
            </a:r>
            <a:r>
              <a:rPr lang="nb-NO" sz="1800" dirty="0">
                <a:solidFill>
                  <a:schemeClr val="tx1"/>
                </a:solidFill>
              </a:rPr>
              <a:t> for </a:t>
            </a:r>
            <a:r>
              <a:rPr lang="nb-NO" sz="1800" dirty="0" err="1">
                <a:solidFill>
                  <a:schemeClr val="tx1"/>
                </a:solidFill>
              </a:rPr>
              <a:t>setup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system</a:t>
            </a: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Check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limits </a:t>
            </a:r>
            <a:r>
              <a:rPr lang="nb-NO" sz="1800" dirty="0" err="1">
                <a:solidFill>
                  <a:schemeClr val="tx1"/>
                </a:solidFill>
              </a:rPr>
              <a:t>on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right 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If </a:t>
            </a:r>
            <a:r>
              <a:rPr lang="nb-NO" sz="1800" dirty="0" err="1">
                <a:solidFill>
                  <a:schemeClr val="tx1"/>
                </a:solidFill>
              </a:rPr>
              <a:t>very</a:t>
            </a:r>
            <a:r>
              <a:rPr lang="nb-NO" sz="1800" dirty="0">
                <a:solidFill>
                  <a:schemeClr val="tx1"/>
                </a:solidFill>
              </a:rPr>
              <a:t> different, </a:t>
            </a:r>
            <a:r>
              <a:rPr lang="nb-NO" sz="1800" dirty="0" err="1">
                <a:solidFill>
                  <a:schemeClr val="tx1"/>
                </a:solidFill>
              </a:rPr>
              <a:t>there</a:t>
            </a:r>
            <a:r>
              <a:rPr lang="nb-NO" sz="1800" dirty="0">
                <a:solidFill>
                  <a:schemeClr val="tx1"/>
                </a:solidFill>
              </a:rPr>
              <a:t> is a problem</a:t>
            </a: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205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3628" y="1484784"/>
            <a:ext cx="6696744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ESN </a:t>
            </a:r>
            <a:r>
              <a:rPr lang="nb-NO" dirty="0" err="1"/>
              <a:t>Echosounders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2564904"/>
            <a:ext cx="8064896" cy="331236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most </a:t>
            </a:r>
            <a:r>
              <a:rPr lang="nb-NO" sz="2400" dirty="0" err="1">
                <a:solidFill>
                  <a:schemeClr val="tx1"/>
                </a:solidFill>
              </a:rPr>
              <a:t>common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reported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faults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</a:t>
            </a:r>
            <a:r>
              <a:rPr lang="nb-NO" sz="2400" dirty="0" err="1">
                <a:solidFill>
                  <a:schemeClr val="tx1"/>
                </a:solidFill>
              </a:rPr>
              <a:t>analysis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tools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How to </a:t>
            </a:r>
            <a:r>
              <a:rPr lang="nb-NO" sz="2400" dirty="0" err="1">
                <a:solidFill>
                  <a:schemeClr val="tx1"/>
                </a:solidFill>
              </a:rPr>
              <a:t>use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tools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Logging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Service software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 err="1">
                <a:solidFill>
                  <a:schemeClr val="tx1"/>
                </a:solidFill>
              </a:rPr>
              <a:t>Built</a:t>
            </a:r>
            <a:r>
              <a:rPr lang="nb-NO" sz="2400" dirty="0">
                <a:solidFill>
                  <a:schemeClr val="tx1"/>
                </a:solidFill>
              </a:rPr>
              <a:t> in test </a:t>
            </a:r>
            <a:r>
              <a:rPr lang="nb-NO" sz="2400" dirty="0" err="1">
                <a:solidFill>
                  <a:schemeClr val="tx1"/>
                </a:solidFill>
              </a:rPr>
              <a:t>equipment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</a:t>
            </a:r>
            <a:r>
              <a:rPr lang="nb-NO" sz="2400" dirty="0" err="1">
                <a:solidFill>
                  <a:schemeClr val="tx1"/>
                </a:solidFill>
              </a:rPr>
              <a:t>Echosounder</a:t>
            </a:r>
            <a:r>
              <a:rPr lang="nb-NO" sz="2400" dirty="0">
                <a:solidFill>
                  <a:schemeClr val="tx1"/>
                </a:solidFill>
              </a:rPr>
              <a:t> and </a:t>
            </a:r>
            <a:r>
              <a:rPr lang="nb-NO" sz="2400" dirty="0" err="1">
                <a:solidFill>
                  <a:schemeClr val="tx1"/>
                </a:solidFill>
              </a:rPr>
              <a:t>transducer</a:t>
            </a:r>
            <a:r>
              <a:rPr lang="nb-NO" sz="2400" dirty="0">
                <a:solidFill>
                  <a:schemeClr val="tx1"/>
                </a:solidFill>
              </a:rPr>
              <a:t> tester ETT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How to </a:t>
            </a:r>
            <a:r>
              <a:rPr lang="nb-NO" sz="2400" dirty="0" err="1">
                <a:solidFill>
                  <a:schemeClr val="tx1"/>
                </a:solidFill>
              </a:rPr>
              <a:t>tackle</a:t>
            </a:r>
            <a:r>
              <a:rPr lang="nb-NO" sz="2400" dirty="0">
                <a:solidFill>
                  <a:schemeClr val="tx1"/>
                </a:solidFill>
              </a:rPr>
              <a:t> a service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Remote </a:t>
            </a:r>
            <a:r>
              <a:rPr lang="nb-NO" sz="2400" dirty="0" err="1">
                <a:solidFill>
                  <a:schemeClr val="tx1"/>
                </a:solidFill>
              </a:rPr>
              <a:t>login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most </a:t>
            </a:r>
            <a:r>
              <a:rPr lang="nb-NO" sz="2400" dirty="0" err="1">
                <a:solidFill>
                  <a:schemeClr val="tx1"/>
                </a:solidFill>
              </a:rPr>
              <a:t>common</a:t>
            </a:r>
            <a:r>
              <a:rPr lang="nb-NO" sz="2400" dirty="0">
                <a:solidFill>
                  <a:schemeClr val="tx1"/>
                </a:solidFill>
              </a:rPr>
              <a:t> service </a:t>
            </a:r>
            <a:r>
              <a:rPr lang="nb-NO" sz="2400" dirty="0" err="1">
                <a:solidFill>
                  <a:schemeClr val="tx1"/>
                </a:solidFill>
              </a:rPr>
              <a:t>tasks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80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4104456" cy="4896544"/>
          </a:xfrm>
        </p:spPr>
        <p:txBody>
          <a:bodyPr/>
          <a:lstStyle/>
          <a:p>
            <a:pPr algn="l"/>
            <a:r>
              <a:rPr lang="nb-NO" sz="3200" dirty="0"/>
              <a:t>How to check</a:t>
            </a:r>
            <a:br>
              <a:rPr lang="nb-NO" sz="3200" dirty="0"/>
            </a:br>
            <a:br>
              <a:rPr lang="nb-NO" sz="3200" dirty="0"/>
            </a:br>
            <a:r>
              <a:rPr lang="nb-NO" sz="3200" dirty="0"/>
              <a:t>Signal transmitted</a:t>
            </a:r>
            <a:br>
              <a:rPr lang="nb-NO" sz="3200" dirty="0"/>
            </a:br>
            <a:r>
              <a:rPr lang="nb-NO" sz="3200" dirty="0"/>
              <a:t>Freq and power</a:t>
            </a:r>
            <a:br>
              <a:rPr lang="nb-NO" sz="3200" dirty="0"/>
            </a:br>
            <a:br>
              <a:rPr lang="nb-NO" sz="3200" dirty="0"/>
            </a:br>
            <a:r>
              <a:rPr lang="nb-NO" sz="3200" dirty="0"/>
              <a:t>Receiver </a:t>
            </a:r>
            <a:br>
              <a:rPr lang="nb-NO" sz="3200" dirty="0"/>
            </a:br>
            <a:endParaRPr lang="nb-NO" sz="32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4368353" cy="274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645024"/>
            <a:ext cx="238678" cy="4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1967444" cy="234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11AECE-3F73-4159-9990-CE031109FF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1518" y="1547818"/>
            <a:ext cx="1024217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20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4104456" cy="4896544"/>
          </a:xfrm>
        </p:spPr>
        <p:txBody>
          <a:bodyPr/>
          <a:lstStyle/>
          <a:p>
            <a:pPr algn="l"/>
            <a:r>
              <a:rPr lang="nb-NO" sz="3200" dirty="0"/>
              <a:t>How to check</a:t>
            </a:r>
            <a:br>
              <a:rPr lang="nb-NO" sz="3200" dirty="0"/>
            </a:br>
            <a:br>
              <a:rPr lang="nb-NO" sz="3200" dirty="0"/>
            </a:br>
            <a:r>
              <a:rPr lang="nb-NO" sz="3200" dirty="0"/>
              <a:t>Cabling to transducer</a:t>
            </a:r>
            <a:br>
              <a:rPr lang="nb-NO" sz="3200" dirty="0"/>
            </a:br>
            <a:br>
              <a:rPr lang="nb-NO" sz="3200" dirty="0"/>
            </a:br>
            <a:r>
              <a:rPr lang="nb-NO" sz="3200" dirty="0"/>
              <a:t> </a:t>
            </a:r>
            <a:br>
              <a:rPr lang="nb-NO" sz="3200" dirty="0"/>
            </a:br>
            <a:endParaRPr lang="nb-NO" sz="32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4368353" cy="274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645024"/>
            <a:ext cx="238678" cy="4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1967444" cy="234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5505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4104456" cy="1944216"/>
          </a:xfrm>
        </p:spPr>
        <p:txBody>
          <a:bodyPr/>
          <a:lstStyle/>
          <a:p>
            <a:pPr algn="l"/>
            <a:r>
              <a:rPr lang="nb-NO" sz="3200" dirty="0"/>
              <a:t>Inspect cable and terminals in both ends.</a:t>
            </a:r>
            <a:br>
              <a:rPr lang="nb-NO" sz="3200" dirty="0"/>
            </a:br>
            <a:r>
              <a:rPr lang="nb-NO" sz="3200" dirty="0"/>
              <a:t>Cable sometimes 300m</a:t>
            </a:r>
            <a:br>
              <a:rPr lang="nb-NO" sz="3200" dirty="0"/>
            </a:br>
            <a:endParaRPr lang="nb-NO" sz="32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4368353" cy="274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645024"/>
            <a:ext cx="238678" cy="4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1967444" cy="234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2881" y="2636913"/>
            <a:ext cx="2462214" cy="26642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2881" y="5282415"/>
            <a:ext cx="2520280" cy="384942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05BEB8-5280-4424-8499-7116251CCC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2267" y="1547818"/>
            <a:ext cx="1024217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51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4104456" cy="4896544"/>
          </a:xfrm>
        </p:spPr>
        <p:txBody>
          <a:bodyPr/>
          <a:lstStyle/>
          <a:p>
            <a:pPr algn="l"/>
            <a:r>
              <a:rPr lang="nb-NO" sz="3200" dirty="0"/>
              <a:t>How to check</a:t>
            </a:r>
            <a:br>
              <a:rPr lang="nb-NO" sz="3200" dirty="0"/>
            </a:br>
            <a:br>
              <a:rPr lang="nb-NO" sz="3200" dirty="0"/>
            </a:br>
            <a:r>
              <a:rPr lang="nb-NO" sz="3200" dirty="0"/>
              <a:t>Transducer</a:t>
            </a:r>
            <a:br>
              <a:rPr lang="nb-NO" sz="3200" dirty="0"/>
            </a:br>
            <a:endParaRPr lang="nb-NO" sz="32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4368353" cy="274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645024"/>
            <a:ext cx="238678" cy="4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1967444" cy="234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32F392-B635-40CB-9BD2-B23274335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1518" y="1540617"/>
            <a:ext cx="1024217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05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ctrTitle"/>
          </p:nvPr>
        </p:nvSpPr>
        <p:spPr>
          <a:xfrm>
            <a:off x="3470434" y="0"/>
            <a:ext cx="2593181" cy="97155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sz="3600" dirty="0">
                <a:solidFill>
                  <a:srgbClr val="000000"/>
                </a:solidFill>
                <a:latin typeface="Arial" charset="0"/>
              </a:rPr>
              <a:t>ETT985 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174558" y="837248"/>
            <a:ext cx="4536282" cy="452914"/>
          </a:xfrm>
        </p:spPr>
        <p:txBody>
          <a:bodyPr lIns="0" tIns="0" rIns="0" bIns="0"/>
          <a:lstStyle/>
          <a:p>
            <a:pPr indent="-30861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2500" dirty="0"/>
              <a:t>Echo sounder Transducer tester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963" y="1290162"/>
            <a:ext cx="3636169" cy="247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65" y="4919187"/>
            <a:ext cx="1684497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4760" y="3234690"/>
            <a:ext cx="1943100" cy="73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649" y="2651760"/>
            <a:ext cx="2851785" cy="195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943" y="1355884"/>
            <a:ext cx="1685925" cy="110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95889" y="5243513"/>
            <a:ext cx="454343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kstSylinder 14"/>
          <p:cNvSpPr txBox="1">
            <a:spLocks noChangeArrowheads="1"/>
          </p:cNvSpPr>
          <p:nvPr/>
        </p:nvSpPr>
        <p:spPr bwMode="auto">
          <a:xfrm>
            <a:off x="1395889" y="5243513"/>
            <a:ext cx="535781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nb-NO" sz="1400" b="1" dirty="0"/>
              <a:t> </a:t>
            </a:r>
            <a:r>
              <a:rPr lang="nb-NO" sz="1400" dirty="0"/>
              <a:t>51.2</a:t>
            </a:r>
          </a:p>
        </p:txBody>
      </p:sp>
      <p:sp>
        <p:nvSpPr>
          <p:cNvPr id="4107" name="Rektangel 15"/>
          <p:cNvSpPr>
            <a:spLocks noChangeArrowheads="1"/>
          </p:cNvSpPr>
          <p:nvPr/>
        </p:nvSpPr>
        <p:spPr bwMode="auto">
          <a:xfrm>
            <a:off x="3600450" y="4141947"/>
            <a:ext cx="5543550" cy="131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1600" dirty="0"/>
              <a:t>Impedance is more complex than resistance because the effects of capacitance and inductance vary with the frequency of the current passing through the circuit and this means </a:t>
            </a:r>
            <a:r>
              <a:rPr lang="en-US" sz="1600" b="1" dirty="0"/>
              <a:t>impedance varies with frequency</a:t>
            </a:r>
            <a:r>
              <a:rPr lang="en-US" sz="1600" dirty="0"/>
              <a:t>! The effect of resistance is constant regardless of frequency.</a:t>
            </a:r>
            <a:endParaRPr lang="nb-NO" sz="1600" dirty="0"/>
          </a:p>
        </p:txBody>
      </p:sp>
      <p:pic>
        <p:nvPicPr>
          <p:cNvPr id="4108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70434" y="2003108"/>
            <a:ext cx="1903095" cy="108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17658" y="2067402"/>
            <a:ext cx="205740" cy="92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36294" y="1678782"/>
            <a:ext cx="205740" cy="92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7707" y="2003108"/>
            <a:ext cx="420053" cy="12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92009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696" y="1124744"/>
            <a:ext cx="5614392" cy="578495"/>
          </a:xfrm>
        </p:spPr>
        <p:txBody>
          <a:bodyPr/>
          <a:lstStyle/>
          <a:p>
            <a:pPr eaLnBrk="1" hangingPunct="1"/>
            <a:r>
              <a:rPr lang="nb-NO" dirty="0"/>
              <a:t>Master reset</a:t>
            </a:r>
            <a:endParaRPr lang="en-US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8224CEF-475D-4E1B-88BF-2E10A4026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84" y="1204602"/>
            <a:ext cx="7392432" cy="44487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696" y="1124744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 err="1"/>
              <a:t>When</a:t>
            </a:r>
            <a:r>
              <a:rPr lang="nb-NO" dirty="0"/>
              <a:t> service is </a:t>
            </a:r>
            <a:r>
              <a:rPr lang="nb-NO" dirty="0" err="1"/>
              <a:t>requested</a:t>
            </a:r>
            <a:r>
              <a:rPr lang="nb-NO" dirty="0"/>
              <a:t> 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728924"/>
            <a:ext cx="8424936" cy="2204131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None/>
            </a:pPr>
            <a:r>
              <a:rPr lang="nb-NO" sz="2800" b="1" dirty="0" err="1"/>
              <a:t>Before</a:t>
            </a:r>
            <a:r>
              <a:rPr lang="nb-NO" sz="2800" b="1" dirty="0"/>
              <a:t> service </a:t>
            </a:r>
            <a:r>
              <a:rPr lang="nb-NO" sz="2800" b="1" dirty="0" err="1"/>
              <a:t>visit</a:t>
            </a:r>
            <a:r>
              <a:rPr lang="nb-NO" sz="2800" b="1" dirty="0"/>
              <a:t> </a:t>
            </a:r>
            <a:r>
              <a:rPr lang="nb-NO" sz="2800" b="1" dirty="0" err="1"/>
              <a:t>get</a:t>
            </a:r>
            <a:r>
              <a:rPr lang="nb-NO" sz="2800" b="1" dirty="0"/>
              <a:t>: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/>
              <a:t>Serial </a:t>
            </a:r>
            <a:r>
              <a:rPr lang="nb-NO" sz="2000" dirty="0" err="1"/>
              <a:t>number</a:t>
            </a:r>
            <a:r>
              <a:rPr lang="nb-NO" sz="2000" dirty="0"/>
              <a:t> </a:t>
            </a:r>
            <a:r>
              <a:rPr lang="nb-NO" sz="2000" dirty="0" err="1"/>
              <a:t>of</a:t>
            </a:r>
            <a:r>
              <a:rPr lang="nb-NO" sz="2000" dirty="0"/>
              <a:t> unit – </a:t>
            </a:r>
            <a:r>
              <a:rPr lang="nb-NO" sz="2000" dirty="0" err="1"/>
              <a:t>Check</a:t>
            </a:r>
            <a:r>
              <a:rPr lang="nb-NO" sz="2000" dirty="0"/>
              <a:t> </a:t>
            </a:r>
            <a:r>
              <a:rPr lang="nb-NO" sz="2000" dirty="0" err="1"/>
              <a:t>no</a:t>
            </a:r>
            <a:r>
              <a:rPr lang="nb-NO" sz="2000" dirty="0"/>
              <a:t> </a:t>
            </a:r>
            <a:r>
              <a:rPr lang="nb-NO" sz="2000" dirty="0" err="1"/>
              <a:t>known</a:t>
            </a:r>
            <a:r>
              <a:rPr lang="nb-NO" sz="2000" dirty="0"/>
              <a:t> </a:t>
            </a:r>
            <a:r>
              <a:rPr lang="nb-NO" sz="2000" dirty="0" err="1"/>
              <a:t>issues</a:t>
            </a:r>
            <a:r>
              <a:rPr lang="nb-NO" sz="2000" dirty="0"/>
              <a:t> </a:t>
            </a:r>
            <a:r>
              <a:rPr lang="nb-NO" sz="2000" dirty="0" err="1"/>
              <a:t>with</a:t>
            </a:r>
            <a:r>
              <a:rPr lang="nb-NO" sz="2000" dirty="0"/>
              <a:t> </a:t>
            </a:r>
            <a:r>
              <a:rPr lang="nb-NO" sz="2000" dirty="0" err="1"/>
              <a:t>that</a:t>
            </a:r>
            <a:r>
              <a:rPr lang="nb-NO" sz="2000" dirty="0"/>
              <a:t> unit.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/>
              <a:t>Software </a:t>
            </a:r>
            <a:r>
              <a:rPr lang="nb-NO" sz="2000" dirty="0" err="1"/>
              <a:t>versions</a:t>
            </a:r>
            <a:r>
              <a:rPr lang="nb-NO" sz="2000" dirty="0"/>
              <a:t> in </a:t>
            </a:r>
            <a:r>
              <a:rPr lang="nb-NO" sz="2000" dirty="0" err="1"/>
              <a:t>use</a:t>
            </a:r>
            <a:r>
              <a:rPr lang="nb-NO" sz="2000" dirty="0"/>
              <a:t>. (</a:t>
            </a:r>
            <a:r>
              <a:rPr lang="nb-NO" sz="2000" dirty="0" err="1"/>
              <a:t>config</a:t>
            </a:r>
            <a:r>
              <a:rPr lang="nb-NO" sz="2000" dirty="0"/>
              <a:t> – JB70 </a:t>
            </a:r>
            <a:r>
              <a:rPr lang="nb-NO" sz="2000" dirty="0" err="1"/>
              <a:t>setup</a:t>
            </a:r>
            <a:r>
              <a:rPr lang="nb-NO" sz="2000" dirty="0"/>
              <a:t> / Screen </a:t>
            </a:r>
            <a:r>
              <a:rPr lang="nb-NO" sz="2000" dirty="0" err="1"/>
              <a:t>setup</a:t>
            </a:r>
            <a:r>
              <a:rPr lang="nb-NO" sz="2000" dirty="0"/>
              <a:t>)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/>
              <a:t>Fault</a:t>
            </a:r>
            <a:r>
              <a:rPr lang="nb-NO" sz="2000" dirty="0"/>
              <a:t> </a:t>
            </a:r>
            <a:r>
              <a:rPr lang="nb-NO" sz="2000" dirty="0" err="1"/>
              <a:t>description</a:t>
            </a:r>
            <a:endParaRPr lang="nb-NO" sz="2000" dirty="0"/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/>
              <a:t>Photo/</a:t>
            </a:r>
            <a:r>
              <a:rPr lang="nb-NO" sz="2000" dirty="0" err="1"/>
              <a:t>print</a:t>
            </a:r>
            <a:r>
              <a:rPr lang="nb-NO" sz="2000" dirty="0"/>
              <a:t> </a:t>
            </a:r>
            <a:r>
              <a:rPr lang="nb-NO" sz="2000" dirty="0" err="1"/>
              <a:t>out</a:t>
            </a:r>
            <a:r>
              <a:rPr lang="nb-NO" sz="2000" dirty="0"/>
              <a:t> </a:t>
            </a:r>
            <a:r>
              <a:rPr lang="nb-NO" sz="2000" dirty="0" err="1"/>
              <a:t>of</a:t>
            </a:r>
            <a:r>
              <a:rPr lang="nb-NO" sz="2000" dirty="0"/>
              <a:t> «</a:t>
            </a:r>
            <a:r>
              <a:rPr lang="nb-NO" sz="2000" dirty="0" err="1"/>
              <a:t>echo</a:t>
            </a:r>
            <a:r>
              <a:rPr lang="nb-NO" sz="2000" dirty="0"/>
              <a:t> </a:t>
            </a:r>
            <a:r>
              <a:rPr lang="nb-NO" sz="2000" dirty="0" err="1"/>
              <a:t>scope</a:t>
            </a:r>
            <a:r>
              <a:rPr lang="nb-NO" sz="2000" dirty="0"/>
              <a:t>» </a:t>
            </a:r>
            <a:r>
              <a:rPr lang="nb-NO" sz="2000" dirty="0" err="1"/>
              <a:t>when</a:t>
            </a:r>
            <a:r>
              <a:rPr lang="nb-NO" sz="2000" dirty="0"/>
              <a:t> problem </a:t>
            </a:r>
            <a:r>
              <a:rPr lang="nb-NO" sz="2000" dirty="0" err="1"/>
              <a:t>occurs</a:t>
            </a:r>
            <a:endParaRPr lang="nb-NO" sz="2000" dirty="0"/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/>
              <a:t>Customer</a:t>
            </a:r>
            <a:r>
              <a:rPr lang="nb-NO" sz="2000" dirty="0"/>
              <a:t> to </a:t>
            </a:r>
            <a:r>
              <a:rPr lang="nb-NO" sz="2000" dirty="0" err="1"/>
              <a:t>insert</a:t>
            </a:r>
            <a:r>
              <a:rPr lang="nb-NO" sz="2000" dirty="0"/>
              <a:t> a USB </a:t>
            </a:r>
            <a:r>
              <a:rPr lang="nb-NO" sz="2000" dirty="0" err="1"/>
              <a:t>stick</a:t>
            </a:r>
            <a:r>
              <a:rPr lang="nb-NO" sz="2000" dirty="0"/>
              <a:t> and turn logging </a:t>
            </a:r>
            <a:r>
              <a:rPr lang="nb-NO" sz="2000" dirty="0" err="1"/>
              <a:t>functions</a:t>
            </a:r>
            <a:r>
              <a:rPr lang="nb-NO" sz="2000" dirty="0"/>
              <a:t> to USB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/>
              <a:t>If </a:t>
            </a:r>
            <a:r>
              <a:rPr lang="nb-NO" sz="2000" dirty="0" err="1"/>
              <a:t>possible</a:t>
            </a:r>
            <a:r>
              <a:rPr lang="nb-NO" sz="2000" dirty="0"/>
              <a:t> </a:t>
            </a:r>
            <a:r>
              <a:rPr lang="nb-NO" sz="2000" dirty="0" err="1"/>
              <a:t>set</a:t>
            </a:r>
            <a:r>
              <a:rPr lang="nb-NO" sz="2000" dirty="0"/>
              <a:t> up a </a:t>
            </a:r>
            <a:r>
              <a:rPr lang="nb-NO" sz="2000" dirty="0" err="1"/>
              <a:t>remote</a:t>
            </a:r>
            <a:r>
              <a:rPr lang="nb-NO" sz="2000" dirty="0"/>
              <a:t> </a:t>
            </a:r>
            <a:r>
              <a:rPr lang="nb-NO" sz="2000" dirty="0" err="1"/>
              <a:t>session</a:t>
            </a:r>
            <a:endParaRPr lang="nb-NO" sz="2000" dirty="0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3943B75-070F-466D-8264-E25913C92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4293096"/>
            <a:ext cx="3100585" cy="186590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696" y="1124744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 err="1"/>
              <a:t>When</a:t>
            </a:r>
            <a:r>
              <a:rPr lang="nb-NO" dirty="0"/>
              <a:t> service is </a:t>
            </a:r>
            <a:r>
              <a:rPr lang="nb-NO" dirty="0" err="1"/>
              <a:t>requested</a:t>
            </a:r>
            <a:r>
              <a:rPr lang="nb-NO" dirty="0"/>
              <a:t> 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728924"/>
            <a:ext cx="8424936" cy="2204131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None/>
            </a:pPr>
            <a:r>
              <a:rPr lang="nb-NO" sz="2800" b="1" dirty="0"/>
              <a:t>On </a:t>
            </a:r>
            <a:r>
              <a:rPr lang="nb-NO" sz="2800" b="1" dirty="0" err="1"/>
              <a:t>receiveing</a:t>
            </a:r>
            <a:r>
              <a:rPr lang="nb-NO" sz="2800" b="1" dirty="0"/>
              <a:t> data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/>
              <a:t>Serial </a:t>
            </a:r>
            <a:r>
              <a:rPr lang="nb-NO" sz="2000" dirty="0" err="1"/>
              <a:t>number</a:t>
            </a:r>
            <a:r>
              <a:rPr lang="nb-NO" sz="2000" dirty="0"/>
              <a:t> </a:t>
            </a:r>
            <a:r>
              <a:rPr lang="nb-NO" sz="2000" dirty="0" err="1"/>
              <a:t>of</a:t>
            </a:r>
            <a:r>
              <a:rPr lang="nb-NO" sz="2000" dirty="0"/>
              <a:t> unit – </a:t>
            </a:r>
            <a:r>
              <a:rPr lang="nb-NO" sz="2000" dirty="0" err="1"/>
              <a:t>Check</a:t>
            </a:r>
            <a:r>
              <a:rPr lang="nb-NO" sz="2000" dirty="0"/>
              <a:t> </a:t>
            </a:r>
            <a:r>
              <a:rPr lang="nb-NO" sz="2000" dirty="0" err="1"/>
              <a:t>no</a:t>
            </a:r>
            <a:r>
              <a:rPr lang="nb-NO" sz="2000" dirty="0"/>
              <a:t> </a:t>
            </a:r>
            <a:r>
              <a:rPr lang="nb-NO" sz="2000" dirty="0" err="1"/>
              <a:t>known</a:t>
            </a:r>
            <a:r>
              <a:rPr lang="nb-NO" sz="2000" dirty="0"/>
              <a:t> </a:t>
            </a:r>
            <a:r>
              <a:rPr lang="nb-NO" sz="2000" dirty="0" err="1"/>
              <a:t>issues</a:t>
            </a:r>
            <a:r>
              <a:rPr lang="nb-NO" sz="2000" dirty="0"/>
              <a:t> </a:t>
            </a:r>
            <a:r>
              <a:rPr lang="nb-NO" sz="2000" dirty="0" err="1"/>
              <a:t>with</a:t>
            </a:r>
            <a:r>
              <a:rPr lang="nb-NO" sz="2000" dirty="0"/>
              <a:t> </a:t>
            </a:r>
            <a:r>
              <a:rPr lang="nb-NO" sz="2000" dirty="0" err="1"/>
              <a:t>that</a:t>
            </a:r>
            <a:r>
              <a:rPr lang="nb-NO" sz="2000" dirty="0"/>
              <a:t> unit.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/>
              <a:t>Check</a:t>
            </a:r>
            <a:r>
              <a:rPr lang="nb-NO" sz="2000" dirty="0"/>
              <a:t> </a:t>
            </a:r>
            <a:r>
              <a:rPr lang="nb-NO" sz="2000" dirty="0" err="1"/>
              <a:t>the</a:t>
            </a:r>
            <a:r>
              <a:rPr lang="nb-NO" sz="2000" dirty="0"/>
              <a:t> software is </a:t>
            </a:r>
            <a:r>
              <a:rPr lang="nb-NO" sz="2000" dirty="0" err="1"/>
              <a:t>recent</a:t>
            </a:r>
            <a:r>
              <a:rPr lang="nb-NO" sz="2000" dirty="0"/>
              <a:t>, </a:t>
            </a:r>
            <a:r>
              <a:rPr lang="nb-NO" sz="2000" dirty="0" err="1"/>
              <a:t>check</a:t>
            </a:r>
            <a:r>
              <a:rPr lang="nb-NO" sz="2000" dirty="0"/>
              <a:t> </a:t>
            </a:r>
            <a:r>
              <a:rPr lang="nb-NO" sz="2000" dirty="0" err="1"/>
              <a:t>the</a:t>
            </a:r>
            <a:r>
              <a:rPr lang="nb-NO" sz="2000" dirty="0"/>
              <a:t> </a:t>
            </a:r>
            <a:r>
              <a:rPr lang="nb-NO" sz="2000" dirty="0" err="1"/>
              <a:t>change</a:t>
            </a:r>
            <a:r>
              <a:rPr lang="nb-NO" sz="2000" dirty="0"/>
              <a:t> </a:t>
            </a:r>
            <a:r>
              <a:rPr lang="nb-NO" sz="2000" dirty="0" err="1"/>
              <a:t>descriptions</a:t>
            </a:r>
            <a:r>
              <a:rPr lang="nb-NO" sz="2000" dirty="0"/>
              <a:t> to </a:t>
            </a:r>
            <a:r>
              <a:rPr lang="nb-NO" sz="2000" dirty="0" err="1"/>
              <a:t>see</a:t>
            </a:r>
            <a:r>
              <a:rPr lang="nb-NO" sz="2000" dirty="0"/>
              <a:t> </a:t>
            </a:r>
            <a:r>
              <a:rPr lang="nb-NO" sz="2000" dirty="0" err="1"/>
              <a:t>if</a:t>
            </a:r>
            <a:r>
              <a:rPr lang="nb-NO" sz="2000" dirty="0"/>
              <a:t> </a:t>
            </a:r>
            <a:r>
              <a:rPr lang="nb-NO" sz="2000" dirty="0" err="1"/>
              <a:t>this</a:t>
            </a:r>
            <a:r>
              <a:rPr lang="nb-NO" sz="2000" dirty="0"/>
              <a:t> </a:t>
            </a:r>
            <a:r>
              <a:rPr lang="nb-NO" sz="2000" dirty="0" err="1"/>
              <a:t>issue</a:t>
            </a:r>
            <a:r>
              <a:rPr lang="nb-NO" sz="2000" dirty="0"/>
              <a:t> is </a:t>
            </a:r>
            <a:r>
              <a:rPr lang="nb-NO" sz="2000" dirty="0" err="1"/>
              <a:t>tackled</a:t>
            </a:r>
            <a:r>
              <a:rPr lang="nb-NO" sz="2000" dirty="0"/>
              <a:t>.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/>
              <a:t>Look</a:t>
            </a:r>
            <a:r>
              <a:rPr lang="nb-NO" sz="2000" dirty="0"/>
              <a:t> at data, </a:t>
            </a:r>
            <a:r>
              <a:rPr lang="nb-NO" sz="2000" dirty="0" err="1"/>
              <a:t>verify</a:t>
            </a:r>
            <a:r>
              <a:rPr lang="nb-NO" sz="2000" dirty="0"/>
              <a:t> </a:t>
            </a:r>
            <a:r>
              <a:rPr lang="nb-NO" sz="2000" dirty="0" err="1"/>
              <a:t>the</a:t>
            </a:r>
            <a:r>
              <a:rPr lang="nb-NO" sz="2000" dirty="0"/>
              <a:t> </a:t>
            </a:r>
            <a:r>
              <a:rPr lang="nb-NO" sz="2000" dirty="0" err="1"/>
              <a:t>issue</a:t>
            </a:r>
            <a:r>
              <a:rPr lang="nb-NO" sz="2000" dirty="0"/>
              <a:t> 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/>
              <a:t>Categorise</a:t>
            </a:r>
            <a:r>
              <a:rPr lang="nb-NO" sz="2000" dirty="0"/>
              <a:t> </a:t>
            </a:r>
            <a:r>
              <a:rPr lang="nb-NO" sz="2000" dirty="0" err="1"/>
              <a:t>the</a:t>
            </a:r>
            <a:r>
              <a:rPr lang="nb-NO" sz="2000" dirty="0"/>
              <a:t> </a:t>
            </a:r>
            <a:r>
              <a:rPr lang="nb-NO" sz="2000" dirty="0" err="1"/>
              <a:t>issue</a:t>
            </a:r>
            <a:endParaRPr lang="nb-NO" sz="2000" dirty="0"/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/>
              <a:t>Check</a:t>
            </a:r>
            <a:r>
              <a:rPr lang="nb-NO" sz="2000" dirty="0"/>
              <a:t> SKIPPER </a:t>
            </a:r>
            <a:r>
              <a:rPr lang="nb-NO" sz="2000" dirty="0" err="1"/>
              <a:t>diagnostics</a:t>
            </a:r>
            <a:r>
              <a:rPr lang="nb-NO" sz="2000" dirty="0"/>
              <a:t> for </a:t>
            </a:r>
            <a:r>
              <a:rPr lang="nb-NO" sz="2000" dirty="0" err="1"/>
              <a:t>solutions</a:t>
            </a:r>
            <a:r>
              <a:rPr lang="nb-NO" sz="2000" dirty="0"/>
              <a:t>, </a:t>
            </a:r>
            <a:r>
              <a:rPr lang="nb-NO" sz="2000" dirty="0" err="1"/>
              <a:t>Replacement</a:t>
            </a:r>
            <a:r>
              <a:rPr lang="nb-NO" sz="2000" dirty="0"/>
              <a:t>, </a:t>
            </a:r>
            <a:r>
              <a:rPr lang="nb-NO" sz="2000" dirty="0" err="1"/>
              <a:t>noise</a:t>
            </a:r>
            <a:r>
              <a:rPr lang="nb-NO" sz="2000" dirty="0"/>
              <a:t> </a:t>
            </a:r>
            <a:r>
              <a:rPr lang="nb-NO" sz="2000" dirty="0" err="1"/>
              <a:t>reduction</a:t>
            </a:r>
            <a:r>
              <a:rPr lang="nb-NO" sz="2000" dirty="0"/>
              <a:t> </a:t>
            </a:r>
            <a:r>
              <a:rPr lang="nb-NO" sz="2000" dirty="0" err="1"/>
              <a:t>measures</a:t>
            </a:r>
            <a:r>
              <a:rPr lang="nb-NO" sz="2000" dirty="0"/>
              <a:t>, software </a:t>
            </a:r>
            <a:r>
              <a:rPr lang="nb-NO" sz="2000" dirty="0" err="1"/>
              <a:t>updates</a:t>
            </a:r>
            <a:r>
              <a:rPr lang="nb-NO" sz="2000" dirty="0"/>
              <a:t>  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3943B75-070F-466D-8264-E25913C92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4293096"/>
            <a:ext cx="3100585" cy="186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07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251520" y="1412776"/>
            <a:ext cx="8640960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3315" marR="1133475" algn="ctr">
              <a:spcBef>
                <a:spcPts val="175"/>
              </a:spcBef>
            </a:pP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ESN REMOTE</a:t>
            </a:r>
            <a:r>
              <a:rPr lang="en-US" sz="1800" u="sng" spc="-25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 </a:t>
            </a: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Access</a:t>
            </a:r>
            <a:endParaRPr lang="nb-NO" sz="1800" u="sng" dirty="0">
              <a:effectLst/>
              <a:uFill>
                <a:solidFill>
                  <a:srgbClr val="000000"/>
                </a:solidFill>
              </a:uFill>
              <a:latin typeface="Calibri Light" panose="020F0302020204030204" pitchFamily="34" charset="0"/>
              <a:ea typeface="Calibri Light" panose="020F0302020204030204" pitchFamily="34" charset="0"/>
            </a:endParaRPr>
          </a:p>
          <a:p>
            <a:r>
              <a:rPr lang="en-U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302895">
              <a:lnSpc>
                <a:spcPct val="107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 method requires a Windows computer/laptop and an ethernet cable connected directly to a 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free ethernet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port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the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being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accessed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recommended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487045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Some software is required to support a remote access. Please download and install the below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software: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805"/>
              </a:spcBef>
              <a:buSzPts val="1100"/>
              <a:buFont typeface="Calibri" panose="020F0502020204030204" pitchFamily="34" charset="0"/>
              <a:buAutoNum type="arabicPeriod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Install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Skipper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Service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software “</a:t>
            </a:r>
            <a:r>
              <a:rPr lang="en-US" sz="1400" u="none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SetupProjectServiceSoftware.msi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  (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LINK</a:t>
            </a:r>
            <a:r>
              <a:rPr lang="en-US" sz="1400" u="sng" spc="-5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 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to</a:t>
            </a:r>
            <a:r>
              <a:rPr lang="en-US" sz="1400" u="sng" spc="-1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 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WEB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eriod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Install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Remote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Desktop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Client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AnyDesk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</a:t>
            </a:r>
            <a:r>
              <a:rPr lang="en-US" sz="1400" u="sng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LINK</a:t>
            </a:r>
            <a:r>
              <a:rPr lang="en-US" sz="1400" u="sng" spc="-10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 </a:t>
            </a:r>
            <a:r>
              <a:rPr lang="en-US" sz="1400" u="sng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to</a:t>
            </a:r>
            <a:r>
              <a:rPr lang="en-US" sz="1400" u="sng" spc="-15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 </a:t>
            </a:r>
            <a:r>
              <a:rPr lang="en-US" sz="1400" u="sng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WEB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05"/>
              </a:spcBef>
              <a:buSzPts val="1100"/>
              <a:buFont typeface="Calibri" panose="020F0502020204030204" pitchFamily="34" charset="0"/>
              <a:buAutoNum type="arabicPeriod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Download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latest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SW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version SW-M007, the same version of “ESN100 PC version for windows” and “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ESNdrivers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windows.rar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Desktop</a:t>
            </a:r>
            <a:r>
              <a:rPr lang="en-US" sz="1400" spc="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LINK to</a:t>
            </a:r>
            <a:r>
              <a:rPr lang="en-US" sz="1400" u="sng" spc="5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 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WEB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35"/>
              </a:spcBef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411480" algn="just">
              <a:lnSpc>
                <a:spcPct val="107000"/>
              </a:lnSpc>
              <a:spcAft>
                <a:spcPts val="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Two connections from your computer are required. We recommend using your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WiFi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adapter as a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 to internet (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WiFi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Network, 4G Dongle or through your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mobil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/cell – phone) and your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ethernet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adapter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 a direct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being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accessed.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8322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251520" y="980728"/>
            <a:ext cx="8640960" cy="3742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3315" marR="1133475" algn="ctr">
              <a:spcBef>
                <a:spcPts val="175"/>
              </a:spcBef>
            </a:pP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ESN REMOTE</a:t>
            </a:r>
            <a:r>
              <a:rPr lang="en-US" sz="1800" u="sng" spc="-25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 </a:t>
            </a: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Access</a:t>
            </a:r>
            <a:endParaRPr lang="nb-NO" sz="1800" u="sng" dirty="0">
              <a:effectLst/>
              <a:uFill>
                <a:solidFill>
                  <a:srgbClr val="000000"/>
                </a:solidFill>
              </a:uFill>
              <a:latin typeface="Calibri Light" panose="020F0302020204030204" pitchFamily="34" charset="0"/>
              <a:ea typeface="Calibri Light" panose="020F0302020204030204" pitchFamily="34" charset="0"/>
            </a:endParaRPr>
          </a:p>
          <a:p>
            <a:pPr marL="63500" marR="165100">
              <a:lnSpc>
                <a:spcPct val="107000"/>
              </a:lnSpc>
              <a:spcAft>
                <a:spcPts val="0"/>
              </a:spcAft>
            </a:pPr>
            <a:r>
              <a:rPr lang="en-U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Preconfigure your computer ethernet adapter to be on same sub net as the system being accessed,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(default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172.16.1.xxx)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e.g.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172.16.1.50 (static)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below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configuration: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>
              <a:spcBef>
                <a:spcPts val="805"/>
              </a:spcBef>
              <a:spcAft>
                <a:spcPts val="0"/>
              </a:spcAft>
            </a:pP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</a:t>
            </a:r>
            <a:r>
              <a:rPr lang="en-US" sz="1400" b="1" u="sng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set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static IP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address</a:t>
            </a:r>
            <a:r>
              <a:rPr lang="en-US" sz="1400" b="1" u="sng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400" b="1" u="sng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Windows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10"/>
              </a:spcBef>
            </a:pP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254635" lvl="0" indent="-342900">
              <a:lnSpc>
                <a:spcPct val="107000"/>
              </a:lnSpc>
              <a:spcBef>
                <a:spcPts val="280"/>
              </a:spcBef>
              <a:spcAft>
                <a:spcPts val="0"/>
              </a:spcAft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 Start Menu &gt; Control Panel &gt; Network and Sharing Center or Network and Internet &gt;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Network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Sharing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Center.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ts val="1335"/>
              </a:lnSpc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Change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adapter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settings.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5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Right-click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Local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Area Connection.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Properties.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Internet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Protocol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Version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(TCP/IPv4).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95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Properties.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IP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address.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2AB6588-4C65-49E4-8353-9481CF273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3463868"/>
            <a:ext cx="4830688" cy="281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78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908720"/>
            <a:ext cx="6696744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 ESN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556792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800" dirty="0" err="1">
                <a:solidFill>
                  <a:schemeClr val="tx1"/>
                </a:solidFill>
              </a:rPr>
              <a:t>Issues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with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running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echosounders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almost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always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begin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with</a:t>
            </a:r>
            <a:r>
              <a:rPr lang="nb-NO" sz="2800" dirty="0">
                <a:solidFill>
                  <a:schemeClr val="tx1"/>
                </a:solidFill>
              </a:rPr>
              <a:t> a </a:t>
            </a:r>
            <a:r>
              <a:rPr lang="nb-NO" sz="2800" dirty="0" err="1">
                <a:solidFill>
                  <a:schemeClr val="tx1"/>
                </a:solidFill>
              </a:rPr>
              <a:t>message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of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unexpected</a:t>
            </a:r>
            <a:r>
              <a:rPr lang="nb-NO" sz="2800" dirty="0">
                <a:solidFill>
                  <a:schemeClr val="tx1"/>
                </a:solidFill>
              </a:rPr>
              <a:t> lost </a:t>
            </a:r>
            <a:r>
              <a:rPr lang="nb-NO" sz="2800" dirty="0" err="1">
                <a:solidFill>
                  <a:schemeClr val="tx1"/>
                </a:solidFill>
              </a:rPr>
              <a:t>bottom</a:t>
            </a:r>
            <a:endParaRPr lang="nb-NO" sz="280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Tx/>
              <a:buNone/>
            </a:pPr>
            <a:endParaRPr lang="nb-NO" sz="28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First </a:t>
            </a:r>
            <a:r>
              <a:rPr lang="nb-NO" sz="2400" dirty="0" err="1">
                <a:solidFill>
                  <a:schemeClr val="tx1"/>
                </a:solidFill>
              </a:rPr>
              <a:t>task</a:t>
            </a:r>
            <a:r>
              <a:rPr lang="nb-NO" sz="2400" dirty="0">
                <a:solidFill>
                  <a:schemeClr val="tx1"/>
                </a:solidFill>
              </a:rPr>
              <a:t> is to </a:t>
            </a:r>
            <a:r>
              <a:rPr lang="nb-NO" sz="2400" dirty="0" err="1">
                <a:solidFill>
                  <a:schemeClr val="tx1"/>
                </a:solidFill>
              </a:rPr>
              <a:t>find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out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which</a:t>
            </a:r>
            <a:r>
              <a:rPr lang="nb-NO" sz="2400" dirty="0">
                <a:solidFill>
                  <a:schemeClr val="tx1"/>
                </a:solidFill>
              </a:rPr>
              <a:t> part </a:t>
            </a:r>
            <a:r>
              <a:rPr lang="nb-NO" sz="2400" dirty="0" err="1">
                <a:solidFill>
                  <a:schemeClr val="tx1"/>
                </a:solidFill>
              </a:rPr>
              <a:t>of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system is </a:t>
            </a:r>
            <a:r>
              <a:rPr lang="nb-NO" sz="2400" dirty="0" err="1">
                <a:solidFill>
                  <a:schemeClr val="tx1"/>
                </a:solidFill>
              </a:rPr>
              <a:t>having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issues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User </a:t>
            </a:r>
            <a:r>
              <a:rPr lang="nb-NO" sz="2000" dirty="0" err="1">
                <a:solidFill>
                  <a:schemeClr val="tx1"/>
                </a:solidFill>
              </a:rPr>
              <a:t>interaction</a:t>
            </a:r>
            <a:r>
              <a:rPr lang="nb-NO" sz="2000" dirty="0">
                <a:solidFill>
                  <a:schemeClr val="tx1"/>
                </a:solidFill>
              </a:rPr>
              <a:t> (manual / </a:t>
            </a:r>
            <a:r>
              <a:rPr lang="nb-NO" sz="2000" dirty="0" err="1">
                <a:solidFill>
                  <a:schemeClr val="tx1"/>
                </a:solidFill>
              </a:rPr>
              <a:t>automatic</a:t>
            </a:r>
            <a:r>
              <a:rPr lang="nb-NO" sz="2000" dirty="0">
                <a:solidFill>
                  <a:schemeClr val="tx1"/>
                </a:solidFill>
              </a:rPr>
              <a:t> settings) </a:t>
            </a: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photos</a:t>
            </a:r>
            <a:r>
              <a:rPr lang="nb-NO" sz="1200" dirty="0">
                <a:solidFill>
                  <a:schemeClr val="tx1"/>
                </a:solidFill>
              </a:rPr>
              <a:t> or </a:t>
            </a:r>
            <a:r>
              <a:rPr lang="nb-NO" sz="1200" dirty="0" err="1">
                <a:solidFill>
                  <a:schemeClr val="tx1"/>
                </a:solidFill>
              </a:rPr>
              <a:t>download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settings, software </a:t>
            </a:r>
            <a:r>
              <a:rPr lang="nb-NO" sz="1200" dirty="0" err="1">
                <a:solidFill>
                  <a:schemeClr val="tx1"/>
                </a:solidFill>
              </a:rPr>
              <a:t>versions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  <a:endParaRPr lang="nb-NO" sz="18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Electronic hardware </a:t>
            </a: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levels</a:t>
            </a:r>
            <a:r>
              <a:rPr lang="nb-NO" sz="1200" dirty="0">
                <a:solidFill>
                  <a:schemeClr val="tx1"/>
                </a:solidFill>
              </a:rPr>
              <a:t> and signal output, </a:t>
            </a:r>
            <a:r>
              <a:rPr lang="nb-NO" sz="1200" dirty="0" err="1">
                <a:solidFill>
                  <a:schemeClr val="tx1"/>
                </a:solidFill>
              </a:rPr>
              <a:t>internal</a:t>
            </a:r>
            <a:r>
              <a:rPr lang="nb-NO" sz="1200" dirty="0">
                <a:solidFill>
                  <a:schemeClr val="tx1"/>
                </a:solidFill>
              </a:rPr>
              <a:t> tests or from </a:t>
            </a:r>
            <a:r>
              <a:rPr lang="nb-NO" sz="1200" dirty="0" err="1">
                <a:solidFill>
                  <a:schemeClr val="tx1"/>
                </a:solidFill>
              </a:rPr>
              <a:t>logged</a:t>
            </a:r>
            <a:r>
              <a:rPr lang="nb-NO" sz="1200" dirty="0">
                <a:solidFill>
                  <a:schemeClr val="tx1"/>
                </a:solidFill>
              </a:rPr>
              <a:t> files)</a:t>
            </a:r>
            <a:endParaRPr lang="nb-NO" sz="18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Wiring</a:t>
            </a:r>
            <a:endParaRPr lang="nb-NO" sz="20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levels</a:t>
            </a:r>
            <a:r>
              <a:rPr lang="nb-NO" sz="1200" dirty="0">
                <a:solidFill>
                  <a:schemeClr val="tx1"/>
                </a:solidFill>
              </a:rPr>
              <a:t>, signal </a:t>
            </a:r>
            <a:r>
              <a:rPr lang="nb-NO" sz="1200" dirty="0" err="1">
                <a:solidFill>
                  <a:schemeClr val="tx1"/>
                </a:solidFill>
              </a:rPr>
              <a:t>strength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Transducer</a:t>
            </a:r>
            <a:endParaRPr lang="nb-NO" sz="20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levels</a:t>
            </a:r>
            <a:r>
              <a:rPr lang="nb-NO" sz="1200" dirty="0">
                <a:solidFill>
                  <a:schemeClr val="tx1"/>
                </a:solidFill>
              </a:rPr>
              <a:t> signal </a:t>
            </a:r>
            <a:r>
              <a:rPr lang="nb-NO" sz="1200" dirty="0" err="1">
                <a:solidFill>
                  <a:schemeClr val="tx1"/>
                </a:solidFill>
              </a:rPr>
              <a:t>strength</a:t>
            </a:r>
            <a:r>
              <a:rPr lang="nb-NO" sz="1200" dirty="0">
                <a:solidFill>
                  <a:schemeClr val="tx1"/>
                </a:solidFill>
              </a:rPr>
              <a:t> , </a:t>
            </a:r>
            <a:r>
              <a:rPr lang="nb-NO" sz="1200" dirty="0" err="1">
                <a:solidFill>
                  <a:schemeClr val="tx1"/>
                </a:solidFill>
              </a:rPr>
              <a:t>use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internal</a:t>
            </a:r>
            <a:r>
              <a:rPr lang="nb-NO" sz="1200" dirty="0">
                <a:solidFill>
                  <a:schemeClr val="tx1"/>
                </a:solidFill>
              </a:rPr>
              <a:t> BITE and ETT tester)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Mounting</a:t>
            </a:r>
            <a:endParaRPr lang="nb-NO" sz="20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	(</a:t>
            </a:r>
            <a:r>
              <a:rPr lang="nb-NO" sz="1200" dirty="0" err="1">
                <a:solidFill>
                  <a:schemeClr val="tx1"/>
                </a:solidFill>
              </a:rPr>
              <a:t>analysis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files </a:t>
            </a:r>
            <a:r>
              <a:rPr lang="nb-NO" sz="1200" dirty="0" err="1">
                <a:solidFill>
                  <a:schemeClr val="tx1"/>
                </a:solidFill>
              </a:rPr>
              <a:t>while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vessel</a:t>
            </a:r>
            <a:r>
              <a:rPr lang="nb-NO" sz="1200" dirty="0">
                <a:solidFill>
                  <a:schemeClr val="tx1"/>
                </a:solidFill>
              </a:rPr>
              <a:t> is </a:t>
            </a:r>
            <a:r>
              <a:rPr lang="nb-NO" sz="1200" dirty="0" err="1">
                <a:solidFill>
                  <a:schemeClr val="tx1"/>
                </a:solidFill>
              </a:rPr>
              <a:t>moving</a:t>
            </a:r>
            <a:r>
              <a:rPr lang="nb-NO" sz="1200" dirty="0">
                <a:solidFill>
                  <a:schemeClr val="tx1"/>
                </a:solidFill>
              </a:rPr>
              <a:t> and </a:t>
            </a:r>
            <a:r>
              <a:rPr lang="nb-NO" sz="1200" dirty="0" err="1">
                <a:solidFill>
                  <a:schemeClr val="tx1"/>
                </a:solidFill>
              </a:rPr>
              <a:t>manouvring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  <a:endParaRPr lang="nb-NO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290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251520" y="1375517"/>
            <a:ext cx="8640960" cy="1111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3315" marR="1133475" algn="ctr">
              <a:spcBef>
                <a:spcPts val="175"/>
              </a:spcBef>
            </a:pP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ESN100 REMOTE</a:t>
            </a:r>
            <a:r>
              <a:rPr lang="en-US" sz="1800" u="sng" spc="-25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 </a:t>
            </a: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Access</a:t>
            </a:r>
            <a:endParaRPr lang="nb-NO" sz="1800" u="sng" dirty="0">
              <a:effectLst/>
              <a:uFill>
                <a:solidFill>
                  <a:srgbClr val="000000"/>
                </a:solidFill>
              </a:uFill>
              <a:latin typeface="Calibri Light" panose="020F0302020204030204" pitchFamily="34" charset="0"/>
              <a:ea typeface="Calibri Light" panose="020F0302020204030204" pitchFamily="34" charset="0"/>
            </a:endParaRPr>
          </a:p>
          <a:p>
            <a:pPr marL="63500" marR="165100">
              <a:lnSpc>
                <a:spcPct val="107000"/>
              </a:lnSpc>
              <a:spcAft>
                <a:spcPts val="0"/>
              </a:spcAft>
            </a:pPr>
            <a:r>
              <a:rPr lang="en-U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 ready please share your Access Code for remote access, depending on your configuration it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may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 required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accept an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incoming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remote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 request</a:t>
            </a:r>
            <a:r>
              <a:rPr lang="en-US" sz="1400" spc="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SKIPPER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Service.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330A3C-81FE-43CE-ADDB-181CFE989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548" y="2445536"/>
            <a:ext cx="5614903" cy="2816596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9884239E-D0DC-42A5-814D-D396279D70CB}"/>
              </a:ext>
            </a:extLst>
          </p:cNvPr>
          <p:cNvSpPr txBox="1"/>
          <p:nvPr/>
        </p:nvSpPr>
        <p:spPr>
          <a:xfrm>
            <a:off x="395536" y="5318927"/>
            <a:ext cx="84969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When session is finished you may disconnect ethernet cable and reset your computer ethernet adapter settings to obtain and IP address automatically.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2547783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 err="1"/>
              <a:t>Known</a:t>
            </a:r>
            <a:r>
              <a:rPr lang="nb-NO" dirty="0"/>
              <a:t> systems </a:t>
            </a:r>
            <a:r>
              <a:rPr lang="nb-NO" dirty="0" err="1"/>
              <a:t>faults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3793976"/>
          </a:xfrm>
        </p:spPr>
        <p:txBody>
          <a:bodyPr/>
          <a:lstStyle/>
          <a:p>
            <a:pPr algn="l"/>
            <a:r>
              <a:rPr lang="nb-NO" sz="2000" dirty="0"/>
              <a:t>- </a:t>
            </a:r>
            <a:r>
              <a:rPr lang="nb-NO" sz="2000" dirty="0">
                <a:solidFill>
                  <a:schemeClr val="tx1"/>
                </a:solidFill>
              </a:rPr>
              <a:t>Lost </a:t>
            </a:r>
            <a:r>
              <a:rPr lang="nb-NO" sz="2000" dirty="0" err="1">
                <a:solidFill>
                  <a:schemeClr val="tx1"/>
                </a:solidFill>
              </a:rPr>
              <a:t>bottom</a:t>
            </a:r>
            <a:r>
              <a:rPr lang="nb-NO" sz="2000" dirty="0">
                <a:solidFill>
                  <a:schemeClr val="tx1"/>
                </a:solidFill>
              </a:rPr>
              <a:t> in </a:t>
            </a:r>
            <a:r>
              <a:rPr lang="nb-NO" sz="2000" dirty="0" err="1">
                <a:solidFill>
                  <a:schemeClr val="tx1"/>
                </a:solidFill>
              </a:rPr>
              <a:t>deep</a:t>
            </a:r>
            <a:r>
              <a:rPr lang="nb-NO" sz="2000" dirty="0">
                <a:solidFill>
                  <a:schemeClr val="tx1"/>
                </a:solidFill>
              </a:rPr>
              <a:t> water  –  </a:t>
            </a:r>
            <a:r>
              <a:rPr lang="nb-NO" sz="2000" dirty="0" err="1">
                <a:solidFill>
                  <a:schemeClr val="tx1"/>
                </a:solidFill>
              </a:rPr>
              <a:t>Noise</a:t>
            </a:r>
            <a:r>
              <a:rPr lang="nb-NO" sz="2000" dirty="0">
                <a:solidFill>
                  <a:schemeClr val="tx1"/>
                </a:solidFill>
              </a:rPr>
              <a:t> in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system</a:t>
            </a: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 Lost </a:t>
            </a:r>
            <a:r>
              <a:rPr lang="nb-NO" sz="2000" dirty="0" err="1">
                <a:solidFill>
                  <a:schemeClr val="tx1"/>
                </a:solidFill>
              </a:rPr>
              <a:t>bottom</a:t>
            </a:r>
            <a:r>
              <a:rPr lang="nb-NO" sz="2000" dirty="0">
                <a:solidFill>
                  <a:schemeClr val="tx1"/>
                </a:solidFill>
              </a:rPr>
              <a:t> in </a:t>
            </a:r>
            <a:r>
              <a:rPr lang="nb-NO" sz="2000" dirty="0" err="1">
                <a:solidFill>
                  <a:schemeClr val="tx1"/>
                </a:solidFill>
              </a:rPr>
              <a:t>shallow</a:t>
            </a:r>
            <a:r>
              <a:rPr lang="nb-NO" sz="2000" dirty="0">
                <a:solidFill>
                  <a:schemeClr val="tx1"/>
                </a:solidFill>
              </a:rPr>
              <a:t> water – Ringing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transducers</a:t>
            </a:r>
            <a:r>
              <a:rPr lang="nb-NO" sz="2000" dirty="0">
                <a:solidFill>
                  <a:schemeClr val="tx1"/>
                </a:solidFill>
              </a:rPr>
              <a:t>/air</a:t>
            </a:r>
          </a:p>
          <a:p>
            <a:pPr algn="l"/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400" dirty="0">
                <a:solidFill>
                  <a:schemeClr val="tx1"/>
                </a:solidFill>
              </a:rPr>
              <a:t>Older </a:t>
            </a:r>
            <a:r>
              <a:rPr lang="nb-NO" sz="2400" dirty="0" err="1">
                <a:solidFill>
                  <a:schemeClr val="tx1"/>
                </a:solidFill>
              </a:rPr>
              <a:t>issues</a:t>
            </a:r>
            <a:endParaRPr lang="nb-NO" sz="2400" dirty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nb-NO" sz="2000" dirty="0">
                <a:solidFill>
                  <a:schemeClr val="tx1"/>
                </a:solidFill>
              </a:rPr>
              <a:t>No ping output – </a:t>
            </a:r>
            <a:r>
              <a:rPr lang="nb-NO" sz="2000" dirty="0" err="1">
                <a:solidFill>
                  <a:schemeClr val="tx1"/>
                </a:solidFill>
              </a:rPr>
              <a:t>Failure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transceiver, PS-M002</a:t>
            </a:r>
          </a:p>
          <a:p>
            <a:pPr marL="342900" indent="-342900" algn="l">
              <a:buFontTx/>
              <a:buChar char="-"/>
            </a:pPr>
            <a:r>
              <a:rPr lang="nb-NO" sz="2000" dirty="0">
                <a:solidFill>
                  <a:schemeClr val="tx1"/>
                </a:solidFill>
              </a:rPr>
              <a:t>Too </a:t>
            </a:r>
            <a:r>
              <a:rPr lang="nb-NO" sz="2000" dirty="0" err="1">
                <a:solidFill>
                  <a:schemeClr val="tx1"/>
                </a:solidFill>
              </a:rPr>
              <a:t>high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Noise</a:t>
            </a:r>
            <a:r>
              <a:rPr lang="nb-NO" sz="2000" dirty="0">
                <a:solidFill>
                  <a:schemeClr val="tx1"/>
                </a:solidFill>
              </a:rPr>
              <a:t> – Older Power, PCB PP-M001</a:t>
            </a:r>
          </a:p>
          <a:p>
            <a:pPr algn="l"/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400" dirty="0">
                <a:solidFill>
                  <a:schemeClr val="tx1"/>
                </a:solidFill>
              </a:rPr>
              <a:t>General </a:t>
            </a:r>
            <a:r>
              <a:rPr lang="nb-NO" sz="2400" dirty="0" err="1">
                <a:solidFill>
                  <a:schemeClr val="tx1"/>
                </a:solidFill>
              </a:rPr>
              <a:t>Multi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issues</a:t>
            </a:r>
            <a:endParaRPr lang="nb-NO" sz="24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 Touch </a:t>
            </a:r>
            <a:r>
              <a:rPr lang="nb-NO" sz="2000" dirty="0" err="1">
                <a:solidFill>
                  <a:schemeClr val="tx1"/>
                </a:solidFill>
              </a:rPr>
              <a:t>functionality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defective</a:t>
            </a:r>
            <a:r>
              <a:rPr lang="nb-NO" sz="2000" dirty="0">
                <a:solidFill>
                  <a:schemeClr val="tx1"/>
                </a:solidFill>
              </a:rPr>
              <a:t>. – Touch </a:t>
            </a:r>
            <a:r>
              <a:rPr lang="nb-NO" sz="2000" dirty="0" err="1">
                <a:solidFill>
                  <a:schemeClr val="tx1"/>
                </a:solidFill>
              </a:rPr>
              <a:t>calibration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 Black screen – Dimming </a:t>
            </a:r>
            <a:r>
              <a:rPr lang="nb-NO" sz="2000" dirty="0" err="1">
                <a:solidFill>
                  <a:schemeClr val="tx1"/>
                </a:solidFill>
              </a:rPr>
              <a:t>too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low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 System </a:t>
            </a:r>
            <a:r>
              <a:rPr lang="nb-NO" sz="2000" dirty="0" err="1">
                <a:solidFill>
                  <a:schemeClr val="tx1"/>
                </a:solidFill>
              </a:rPr>
              <a:t>going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slow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Too </a:t>
            </a:r>
            <a:r>
              <a:rPr lang="nb-NO" sz="1400" dirty="0" err="1">
                <a:solidFill>
                  <a:schemeClr val="tx1"/>
                </a:solidFill>
              </a:rPr>
              <a:t>high</a:t>
            </a:r>
            <a:r>
              <a:rPr lang="nb-NO" sz="1400" dirty="0">
                <a:solidFill>
                  <a:schemeClr val="tx1"/>
                </a:solidFill>
              </a:rPr>
              <a:t> general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Periodic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a ping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Periodic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moving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ping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Too </a:t>
            </a:r>
            <a:r>
              <a:rPr lang="nb-NO" sz="1400" dirty="0" err="1">
                <a:solidFill>
                  <a:schemeClr val="tx1"/>
                </a:solidFill>
              </a:rPr>
              <a:t>low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returned</a:t>
            </a:r>
            <a:r>
              <a:rPr lang="nb-NO" sz="1400" dirty="0">
                <a:solidFill>
                  <a:schemeClr val="tx1"/>
                </a:solidFill>
              </a:rPr>
              <a:t> signal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due to </a:t>
            </a:r>
            <a:r>
              <a:rPr lang="nb-NO" sz="1400" dirty="0" err="1">
                <a:solidFill>
                  <a:schemeClr val="tx1"/>
                </a:solidFill>
              </a:rPr>
              <a:t>positioning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due to </a:t>
            </a:r>
            <a:r>
              <a:rPr lang="nb-NO" sz="1400" dirty="0" err="1">
                <a:solidFill>
                  <a:schemeClr val="tx1"/>
                </a:solidFill>
              </a:rPr>
              <a:t>mounting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errors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507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Too </a:t>
            </a:r>
            <a:r>
              <a:rPr lang="nb-NO" sz="1400" dirty="0" err="1">
                <a:solidFill>
                  <a:schemeClr val="tx1"/>
                </a:solidFill>
              </a:rPr>
              <a:t>high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constant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Things to </a:t>
            </a:r>
            <a:r>
              <a:rPr lang="nb-NO" sz="1800" dirty="0" err="1">
                <a:solidFill>
                  <a:schemeClr val="tx1"/>
                </a:solidFill>
              </a:rPr>
              <a:t>check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test or </a:t>
            </a:r>
            <a:r>
              <a:rPr lang="nb-NO" sz="1400" dirty="0" err="1">
                <a:solidFill>
                  <a:schemeClr val="tx1"/>
                </a:solidFill>
              </a:rPr>
              <a:t>scope</a:t>
            </a:r>
            <a:r>
              <a:rPr lang="nb-NO" sz="1400" dirty="0">
                <a:solidFill>
                  <a:schemeClr val="tx1"/>
                </a:solidFill>
              </a:rPr>
              <a:t> screen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ETT </a:t>
            </a:r>
            <a:r>
              <a:rPr lang="nb-NO" sz="1400" dirty="0" err="1">
                <a:solidFill>
                  <a:schemeClr val="tx1"/>
                </a:solidFill>
              </a:rPr>
              <a:t>Echososounder</a:t>
            </a:r>
            <a:r>
              <a:rPr lang="nb-NO" sz="1400" dirty="0">
                <a:solidFill>
                  <a:schemeClr val="tx1"/>
                </a:solidFill>
              </a:rPr>
              <a:t> tester, </a:t>
            </a:r>
            <a:r>
              <a:rPr lang="nb-NO" sz="1400" dirty="0" err="1">
                <a:solidFill>
                  <a:schemeClr val="tx1"/>
                </a:solidFill>
              </a:rPr>
              <a:t>that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is </a:t>
            </a:r>
            <a:r>
              <a:rPr lang="nb-NO" sz="1400" dirty="0" err="1">
                <a:solidFill>
                  <a:schemeClr val="tx1"/>
                </a:solidFill>
              </a:rPr>
              <a:t>low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enough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not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power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grounding</a:t>
            </a:r>
            <a:r>
              <a:rPr lang="nb-NO" sz="1400" dirty="0">
                <a:solidFill>
                  <a:schemeClr val="tx1"/>
                </a:solidFill>
              </a:rPr>
              <a:t>, and </a:t>
            </a:r>
            <a:r>
              <a:rPr lang="nb-NO" sz="1400" dirty="0" err="1">
                <a:solidFill>
                  <a:schemeClr val="tx1"/>
                </a:solidFill>
              </a:rPr>
              <a:t>remove</a:t>
            </a:r>
            <a:r>
              <a:rPr lang="nb-NO" sz="1400" dirty="0">
                <a:solidFill>
                  <a:schemeClr val="tx1"/>
                </a:solidFill>
              </a:rPr>
              <a:t> IO 1 at a time to </a:t>
            </a:r>
            <a:r>
              <a:rPr lang="nb-NO" sz="1400" dirty="0" err="1">
                <a:solidFill>
                  <a:schemeClr val="tx1"/>
                </a:solidFill>
              </a:rPr>
              <a:t>see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where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coming</a:t>
            </a:r>
            <a:r>
              <a:rPr lang="nb-NO" sz="1400" dirty="0">
                <a:solidFill>
                  <a:schemeClr val="tx1"/>
                </a:solidFill>
              </a:rPr>
              <a:t> from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other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channel</a:t>
            </a:r>
            <a:r>
              <a:rPr lang="nb-NO" sz="1400" dirty="0">
                <a:solidFill>
                  <a:schemeClr val="tx1"/>
                </a:solidFill>
              </a:rPr>
              <a:t> in case </a:t>
            </a:r>
            <a:r>
              <a:rPr lang="nb-NO" sz="1400" dirty="0" err="1">
                <a:solidFill>
                  <a:schemeClr val="tx1"/>
                </a:solidFill>
              </a:rPr>
              <a:t>one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defect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Reduce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to &lt;20mV (5-10mV is ideal)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vessel</a:t>
            </a:r>
            <a:r>
              <a:rPr lang="nb-NO" sz="1400" dirty="0">
                <a:solidFill>
                  <a:schemeClr val="tx1"/>
                </a:solidFill>
              </a:rPr>
              <a:t> is still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Could</a:t>
            </a:r>
            <a:r>
              <a:rPr lang="nb-NO" sz="1400" dirty="0">
                <a:solidFill>
                  <a:schemeClr val="tx1"/>
                </a:solidFill>
              </a:rPr>
              <a:t> be due to older electronics,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all is up to date </a:t>
            </a:r>
          </a:p>
          <a:p>
            <a:pPr marL="1657350" lvl="3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000" dirty="0">
                <a:solidFill>
                  <a:schemeClr val="tx1"/>
                </a:solidFill>
              </a:rPr>
              <a:t>(PS-M001-E3A or </a:t>
            </a:r>
            <a:r>
              <a:rPr lang="nb-NO" sz="1000" dirty="0" err="1">
                <a:solidFill>
                  <a:schemeClr val="tx1"/>
                </a:solidFill>
              </a:rPr>
              <a:t>or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above</a:t>
            </a:r>
            <a:r>
              <a:rPr lang="nb-NO" sz="1000" dirty="0">
                <a:solidFill>
                  <a:schemeClr val="tx1"/>
                </a:solidFill>
              </a:rPr>
              <a:t>)</a:t>
            </a:r>
          </a:p>
          <a:p>
            <a:pPr marL="1657350" lvl="3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000" dirty="0">
                <a:solidFill>
                  <a:schemeClr val="tx1"/>
                </a:solidFill>
              </a:rPr>
              <a:t>(PP-M002-D1), </a:t>
            </a:r>
            <a:r>
              <a:rPr lang="nb-NO" sz="1000" dirty="0" err="1">
                <a:solidFill>
                  <a:schemeClr val="tx1"/>
                </a:solidFill>
              </a:rPr>
              <a:t>if</a:t>
            </a:r>
            <a:r>
              <a:rPr lang="nb-NO" sz="1000" dirty="0">
                <a:solidFill>
                  <a:schemeClr val="tx1"/>
                </a:solidFill>
              </a:rPr>
              <a:t> not up o date </a:t>
            </a:r>
            <a:r>
              <a:rPr lang="nb-NO" sz="1000" dirty="0" err="1">
                <a:solidFill>
                  <a:schemeClr val="tx1"/>
                </a:solidFill>
              </a:rPr>
              <a:t>try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using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the</a:t>
            </a:r>
            <a:r>
              <a:rPr lang="nb-NO" sz="1000" dirty="0">
                <a:solidFill>
                  <a:schemeClr val="tx1"/>
                </a:solidFill>
              </a:rPr>
              <a:t> AC </a:t>
            </a:r>
            <a:r>
              <a:rPr lang="nb-NO" sz="1000" dirty="0" err="1">
                <a:solidFill>
                  <a:schemeClr val="tx1"/>
                </a:solidFill>
              </a:rPr>
              <a:t>instead</a:t>
            </a:r>
            <a:endParaRPr lang="nb-NO" sz="10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grounding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correct</a:t>
            </a:r>
            <a:r>
              <a:rPr lang="nb-NO" sz="1400" dirty="0">
                <a:solidFill>
                  <a:schemeClr val="tx1"/>
                </a:solidFill>
              </a:rPr>
              <a:t> (</a:t>
            </a:r>
            <a:r>
              <a:rPr lang="nb-NO" sz="1400" dirty="0" err="1">
                <a:solidFill>
                  <a:schemeClr val="tx1"/>
                </a:solidFill>
              </a:rPr>
              <a:t>grounded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only</a:t>
            </a:r>
            <a:r>
              <a:rPr lang="nb-NO" sz="1400" dirty="0">
                <a:solidFill>
                  <a:schemeClr val="tx1"/>
                </a:solidFill>
              </a:rPr>
              <a:t>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electronic</a:t>
            </a:r>
            <a:r>
              <a:rPr lang="nb-NO" sz="1400" dirty="0">
                <a:solidFill>
                  <a:schemeClr val="tx1"/>
                </a:solidFill>
              </a:rPr>
              <a:t> unit)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does</a:t>
            </a:r>
            <a:r>
              <a:rPr lang="nb-NO" sz="1400" dirty="0">
                <a:solidFill>
                  <a:schemeClr val="tx1"/>
                </a:solidFill>
              </a:rPr>
              <a:t> not og </a:t>
            </a:r>
            <a:r>
              <a:rPr lang="nb-NO" sz="1400" dirty="0" err="1">
                <a:solidFill>
                  <a:schemeClr val="tx1"/>
                </a:solidFill>
              </a:rPr>
              <a:t>too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close</a:t>
            </a:r>
            <a:r>
              <a:rPr lang="nb-NO" sz="1400" dirty="0">
                <a:solidFill>
                  <a:schemeClr val="tx1"/>
                </a:solidFill>
              </a:rPr>
              <a:t> to </a:t>
            </a:r>
            <a:r>
              <a:rPr lang="nb-NO" sz="1400" dirty="0" err="1">
                <a:solidFill>
                  <a:schemeClr val="tx1"/>
                </a:solidFill>
              </a:rPr>
              <a:t>noisy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equipment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910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Too </a:t>
            </a:r>
            <a:r>
              <a:rPr lang="nb-NO" sz="1400" dirty="0" err="1">
                <a:solidFill>
                  <a:schemeClr val="tx1"/>
                </a:solidFill>
              </a:rPr>
              <a:t>high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constant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285750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200" dirty="0">
                <a:solidFill>
                  <a:schemeClr val="tx1"/>
                </a:solidFill>
              </a:rPr>
              <a:t>Case </a:t>
            </a:r>
            <a:r>
              <a:rPr lang="nb-NO" sz="2200" dirty="0" err="1">
                <a:solidFill>
                  <a:schemeClr val="tx1"/>
                </a:solidFill>
              </a:rPr>
              <a:t>study</a:t>
            </a:r>
            <a:endParaRPr lang="nb-NO" sz="22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Before</a:t>
            </a:r>
            <a:r>
              <a:rPr lang="nb-NO" sz="1800" dirty="0">
                <a:solidFill>
                  <a:schemeClr val="tx1"/>
                </a:solidFill>
              </a:rPr>
              <a:t> and </a:t>
            </a:r>
            <a:r>
              <a:rPr lang="nb-NO" sz="1800" dirty="0" err="1">
                <a:solidFill>
                  <a:schemeClr val="tx1"/>
                </a:solidFill>
              </a:rPr>
              <a:t>after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adding</a:t>
            </a:r>
            <a:r>
              <a:rPr lang="nb-NO" sz="1800" dirty="0">
                <a:solidFill>
                  <a:schemeClr val="tx1"/>
                </a:solidFill>
              </a:rPr>
              <a:t> DC filter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Picture 3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46731BD8-3E97-4FA4-82DB-BC8949A2D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24497"/>
            <a:ext cx="3243714" cy="2076739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8C724B5E-D160-4659-B0BF-AAD30B3B5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939" y="3989183"/>
            <a:ext cx="3890058" cy="2176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58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Periodic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static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a ping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Further</a:t>
            </a:r>
            <a:r>
              <a:rPr lang="nb-NO" sz="1800" dirty="0">
                <a:solidFill>
                  <a:schemeClr val="tx1"/>
                </a:solidFill>
              </a:rPr>
              <a:t> testing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Scope screen in </a:t>
            </a:r>
            <a:r>
              <a:rPr lang="nb-NO" sz="1400" dirty="0" err="1">
                <a:solidFill>
                  <a:schemeClr val="tx1"/>
                </a:solidFill>
              </a:rPr>
              <a:t>deep</a:t>
            </a:r>
            <a:r>
              <a:rPr lang="nb-NO" sz="1400" dirty="0">
                <a:solidFill>
                  <a:schemeClr val="tx1"/>
                </a:solidFill>
              </a:rPr>
              <a:t> water –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see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even</a:t>
            </a:r>
            <a:r>
              <a:rPr lang="nb-NO" sz="1400" dirty="0">
                <a:solidFill>
                  <a:schemeClr val="tx1"/>
                </a:solidFill>
              </a:rPr>
              <a:t> in </a:t>
            </a:r>
            <a:r>
              <a:rPr lang="nb-NO" sz="1400" dirty="0" err="1">
                <a:solidFill>
                  <a:schemeClr val="tx1"/>
                </a:solidFill>
              </a:rPr>
              <a:t>shallow</a:t>
            </a:r>
            <a:r>
              <a:rPr lang="nb-NO" sz="1400" dirty="0">
                <a:solidFill>
                  <a:schemeClr val="tx1"/>
                </a:solidFill>
              </a:rPr>
              <a:t> water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ETT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testing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Electronic unit (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present </a:t>
            </a:r>
            <a:r>
              <a:rPr lang="nb-NO" sz="1400" dirty="0" err="1">
                <a:solidFill>
                  <a:schemeClr val="tx1"/>
                </a:solidFill>
              </a:rPr>
              <a:t>here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remove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other</a:t>
            </a:r>
            <a:r>
              <a:rPr lang="nb-NO" sz="1400" dirty="0">
                <a:solidFill>
                  <a:schemeClr val="tx1"/>
                </a:solidFill>
              </a:rPr>
              <a:t> IO,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still present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electonic</a:t>
            </a:r>
            <a:r>
              <a:rPr lang="nb-NO" sz="1400" dirty="0">
                <a:solidFill>
                  <a:schemeClr val="tx1"/>
                </a:solidFill>
              </a:rPr>
              <a:t> unit or </a:t>
            </a:r>
            <a:r>
              <a:rPr lang="nb-NO" sz="1400" dirty="0" err="1">
                <a:solidFill>
                  <a:schemeClr val="tx1"/>
                </a:solidFill>
              </a:rPr>
              <a:t>its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power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supply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ETT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testing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junction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box</a:t>
            </a:r>
            <a:r>
              <a:rPr lang="nb-NO" sz="1400" dirty="0">
                <a:solidFill>
                  <a:schemeClr val="tx1"/>
                </a:solidFill>
              </a:rPr>
              <a:t> (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present </a:t>
            </a:r>
            <a:r>
              <a:rPr lang="nb-NO" sz="1400" dirty="0" err="1">
                <a:solidFill>
                  <a:schemeClr val="tx1"/>
                </a:solidFill>
              </a:rPr>
              <a:t>here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but</a:t>
            </a:r>
            <a:r>
              <a:rPr lang="nb-NO" sz="1400" dirty="0">
                <a:solidFill>
                  <a:schemeClr val="tx1"/>
                </a:solidFill>
              </a:rPr>
              <a:t> not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disconnected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problem is </a:t>
            </a:r>
            <a:r>
              <a:rPr lang="nb-NO" sz="1400" dirty="0" err="1">
                <a:solidFill>
                  <a:schemeClr val="tx1"/>
                </a:solidFill>
              </a:rPr>
              <a:t>probably</a:t>
            </a:r>
            <a:r>
              <a:rPr lang="nb-NO" sz="1400" dirty="0">
                <a:solidFill>
                  <a:schemeClr val="tx1"/>
                </a:solidFill>
              </a:rPr>
              <a:t> in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Random </a:t>
            </a:r>
            <a:r>
              <a:rPr lang="nb-NO" sz="1400" dirty="0" err="1">
                <a:solidFill>
                  <a:schemeClr val="tx1"/>
                </a:solidFill>
              </a:rPr>
              <a:t>periodic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– </a:t>
            </a:r>
            <a:r>
              <a:rPr lang="nb-NO" sz="1400" dirty="0" err="1">
                <a:solidFill>
                  <a:schemeClr val="tx1"/>
                </a:solidFill>
              </a:rPr>
              <a:t>normally</a:t>
            </a:r>
            <a:r>
              <a:rPr lang="nb-NO" sz="1400" dirty="0">
                <a:solidFill>
                  <a:schemeClr val="tx1"/>
                </a:solidFill>
              </a:rPr>
              <a:t> from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r>
              <a:rPr lang="nb-NO" sz="1400" dirty="0">
                <a:solidFill>
                  <a:schemeClr val="tx1"/>
                </a:solidFill>
              </a:rPr>
              <a:t>, or </a:t>
            </a:r>
            <a:r>
              <a:rPr lang="nb-NO" sz="1400" dirty="0" err="1">
                <a:solidFill>
                  <a:schemeClr val="tx1"/>
                </a:solidFill>
              </a:rPr>
              <a:t>other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acoustic</a:t>
            </a:r>
            <a:r>
              <a:rPr lang="nb-NO" sz="1400" dirty="0">
                <a:solidFill>
                  <a:schemeClr val="tx1"/>
                </a:solidFill>
              </a:rPr>
              <a:t> systems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Random </a:t>
            </a:r>
            <a:r>
              <a:rPr lang="nb-NO" sz="1400" dirty="0" err="1">
                <a:solidFill>
                  <a:schemeClr val="tx1"/>
                </a:solidFill>
              </a:rPr>
              <a:t>fixed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jumps – </a:t>
            </a:r>
            <a:r>
              <a:rPr lang="nb-NO" sz="1400" dirty="0" err="1">
                <a:solidFill>
                  <a:schemeClr val="tx1"/>
                </a:solidFill>
              </a:rPr>
              <a:t>Internal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issues</a:t>
            </a:r>
            <a:r>
              <a:rPr lang="nb-NO" sz="1400" dirty="0">
                <a:solidFill>
                  <a:schemeClr val="tx1"/>
                </a:solidFill>
              </a:rPr>
              <a:t> from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JB unit.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versions</a:t>
            </a:r>
            <a:r>
              <a:rPr lang="nb-NO" sz="1400" dirty="0">
                <a:solidFill>
                  <a:schemeClr val="tx1"/>
                </a:solidFill>
              </a:rPr>
              <a:t>. (</a:t>
            </a:r>
            <a:r>
              <a:rPr lang="nb-NO" sz="1400" dirty="0" err="1">
                <a:solidFill>
                  <a:schemeClr val="tx1"/>
                </a:solidFill>
              </a:rPr>
              <a:t>replace</a:t>
            </a:r>
            <a:r>
              <a:rPr lang="nb-NO" sz="1400" dirty="0">
                <a:solidFill>
                  <a:schemeClr val="tx1"/>
                </a:solidFill>
              </a:rPr>
              <a:t> PCBs or </a:t>
            </a:r>
            <a:r>
              <a:rPr lang="nb-NO" sz="1400" dirty="0" err="1">
                <a:solidFill>
                  <a:schemeClr val="tx1"/>
                </a:solidFill>
              </a:rPr>
              <a:t>add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additional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power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filtering</a:t>
            </a:r>
            <a:r>
              <a:rPr lang="nb-NO" sz="1400" dirty="0">
                <a:solidFill>
                  <a:schemeClr val="tx1"/>
                </a:solidFill>
              </a:rPr>
              <a:t> AC is </a:t>
            </a:r>
            <a:r>
              <a:rPr lang="nb-NO" sz="1400" dirty="0" err="1">
                <a:solidFill>
                  <a:schemeClr val="tx1"/>
                </a:solidFill>
              </a:rPr>
              <a:t>usually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better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filtered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2119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27857" y="1711698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Periodic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a ping not </a:t>
            </a:r>
            <a:r>
              <a:rPr lang="nb-NO" sz="1400" dirty="0" err="1">
                <a:solidFill>
                  <a:schemeClr val="tx1"/>
                </a:solidFill>
              </a:rPr>
              <a:t>moving</a:t>
            </a:r>
            <a:endParaRPr lang="nb-NO" sz="14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B90FE-197D-4EC6-B3C3-1DC143FA0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61" y="3088912"/>
            <a:ext cx="3708690" cy="20573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B32BDF-9B24-4207-92DD-633216F82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089656"/>
            <a:ext cx="3600400" cy="202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655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Periodic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moving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a ping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Further</a:t>
            </a:r>
            <a:r>
              <a:rPr lang="nb-NO" sz="1800" dirty="0">
                <a:solidFill>
                  <a:schemeClr val="tx1"/>
                </a:solidFill>
              </a:rPr>
              <a:t> testing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The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moving</a:t>
            </a:r>
            <a:r>
              <a:rPr lang="nb-NO" sz="1400" dirty="0">
                <a:solidFill>
                  <a:schemeClr val="tx1"/>
                </a:solidFill>
              </a:rPr>
              <a:t> so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issue</a:t>
            </a:r>
            <a:r>
              <a:rPr lang="nb-NO" sz="1400" dirty="0">
                <a:solidFill>
                  <a:schemeClr val="tx1"/>
                </a:solidFill>
              </a:rPr>
              <a:t> is not </a:t>
            </a:r>
            <a:r>
              <a:rPr lang="nb-NO" sz="1400" dirty="0" err="1">
                <a:solidFill>
                  <a:schemeClr val="tx1"/>
                </a:solidFill>
              </a:rPr>
              <a:t>synchronised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is most </a:t>
            </a:r>
            <a:r>
              <a:rPr lang="nb-NO" sz="1400" dirty="0" err="1">
                <a:solidFill>
                  <a:schemeClr val="tx1"/>
                </a:solidFill>
              </a:rPr>
              <a:t>likely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other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acoustics</a:t>
            </a:r>
            <a:r>
              <a:rPr lang="nb-NO" sz="1400" dirty="0">
                <a:solidFill>
                  <a:schemeClr val="tx1"/>
                </a:solidFill>
              </a:rPr>
              <a:t>, turn </a:t>
            </a:r>
            <a:r>
              <a:rPr lang="nb-NO" sz="1400" dirty="0" err="1">
                <a:solidFill>
                  <a:schemeClr val="tx1"/>
                </a:solidFill>
              </a:rPr>
              <a:t>off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other</a:t>
            </a:r>
            <a:r>
              <a:rPr lang="nb-NO" sz="1400" dirty="0">
                <a:solidFill>
                  <a:schemeClr val="tx1"/>
                </a:solidFill>
              </a:rPr>
              <a:t> systems to </a:t>
            </a:r>
            <a:r>
              <a:rPr lang="nb-NO" sz="1400" dirty="0" err="1">
                <a:solidFill>
                  <a:schemeClr val="tx1"/>
                </a:solidFill>
              </a:rPr>
              <a:t>find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culprit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This </a:t>
            </a:r>
            <a:r>
              <a:rPr lang="nb-NO" sz="1400" dirty="0" err="1">
                <a:solidFill>
                  <a:schemeClr val="tx1"/>
                </a:solidFill>
              </a:rPr>
              <a:t>could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interference</a:t>
            </a:r>
            <a:r>
              <a:rPr lang="nb-NO" sz="1400" dirty="0">
                <a:solidFill>
                  <a:schemeClr val="tx1"/>
                </a:solidFill>
              </a:rPr>
              <a:t> from </a:t>
            </a:r>
            <a:r>
              <a:rPr lang="nb-NO" sz="1400" dirty="0" err="1">
                <a:solidFill>
                  <a:schemeClr val="tx1"/>
                </a:solidFill>
              </a:rPr>
              <a:t>other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equipment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to turn </a:t>
            </a:r>
            <a:r>
              <a:rPr lang="nb-NO" sz="1400" dirty="0" err="1">
                <a:solidFill>
                  <a:schemeClr val="tx1"/>
                </a:solidFill>
              </a:rPr>
              <a:t>off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remove</a:t>
            </a:r>
            <a:r>
              <a:rPr lang="nb-NO" sz="1400" dirty="0">
                <a:solidFill>
                  <a:schemeClr val="tx1"/>
                </a:solidFill>
              </a:rPr>
              <a:t> IO 1 at a time.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r>
              <a:rPr lang="nb-NO" sz="1800" dirty="0">
                <a:solidFill>
                  <a:schemeClr val="tx1"/>
                </a:solidFill>
              </a:rPr>
              <a:t> (demo)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gmail-m_-5151268935253991920Picture 10">
            <a:extLst>
              <a:ext uri="{FF2B5EF4-FFF2-40B4-BE49-F238E27FC236}">
                <a16:creationId xmlns:a16="http://schemas.microsoft.com/office/drawing/2014/main" id="{B07B3893-434B-46ED-A6EF-A5162CA56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18216"/>
            <a:ext cx="3168352" cy="189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674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Too </a:t>
            </a:r>
            <a:r>
              <a:rPr lang="nb-NO" sz="1400" dirty="0" err="1">
                <a:solidFill>
                  <a:schemeClr val="tx1"/>
                </a:solidFill>
              </a:rPr>
              <a:t>low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returned</a:t>
            </a:r>
            <a:r>
              <a:rPr lang="nb-NO" sz="1400" dirty="0">
                <a:solidFill>
                  <a:schemeClr val="tx1"/>
                </a:solidFill>
              </a:rPr>
              <a:t> signal </a:t>
            </a: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Further</a:t>
            </a:r>
            <a:r>
              <a:rPr lang="nb-NO" sz="1800" dirty="0">
                <a:solidFill>
                  <a:schemeClr val="tx1"/>
                </a:solidFill>
              </a:rPr>
              <a:t> testing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Test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test – it is </a:t>
            </a:r>
            <a:r>
              <a:rPr lang="nb-NO" sz="1400" dirty="0" err="1">
                <a:solidFill>
                  <a:schemeClr val="tx1"/>
                </a:solidFill>
              </a:rPr>
              <a:t>good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Scope screen in </a:t>
            </a:r>
            <a:r>
              <a:rPr lang="nb-NO" sz="1400" dirty="0" err="1">
                <a:solidFill>
                  <a:schemeClr val="tx1"/>
                </a:solidFill>
              </a:rPr>
              <a:t>deep</a:t>
            </a:r>
            <a:r>
              <a:rPr lang="nb-NO" sz="1400" dirty="0">
                <a:solidFill>
                  <a:schemeClr val="tx1"/>
                </a:solidFill>
              </a:rPr>
              <a:t> water –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not </a:t>
            </a:r>
            <a:r>
              <a:rPr lang="nb-NO" sz="1400" dirty="0" err="1">
                <a:solidFill>
                  <a:schemeClr val="tx1"/>
                </a:solidFill>
              </a:rPr>
              <a:t>see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signal, and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see</a:t>
            </a:r>
            <a:r>
              <a:rPr lang="nb-NO" sz="1400" dirty="0">
                <a:solidFill>
                  <a:schemeClr val="tx1"/>
                </a:solidFill>
              </a:rPr>
              <a:t> it is not visible at </a:t>
            </a:r>
            <a:r>
              <a:rPr lang="nb-NO" sz="1400" dirty="0" err="1">
                <a:solidFill>
                  <a:schemeClr val="tx1"/>
                </a:solidFill>
              </a:rPr>
              <a:t>expected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depths</a:t>
            </a:r>
            <a:r>
              <a:rPr lang="nb-NO" sz="1400" dirty="0">
                <a:solidFill>
                  <a:schemeClr val="tx1"/>
                </a:solidFill>
              </a:rPr>
              <a:t>.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ETT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testing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Junction </a:t>
            </a:r>
            <a:r>
              <a:rPr lang="nb-NO" sz="1400" dirty="0" err="1">
                <a:solidFill>
                  <a:schemeClr val="tx1"/>
                </a:solidFill>
              </a:rPr>
              <a:t>box</a:t>
            </a:r>
            <a:r>
              <a:rPr lang="nb-NO" sz="1400" dirty="0">
                <a:solidFill>
                  <a:schemeClr val="tx1"/>
                </a:solidFill>
              </a:rPr>
              <a:t>, is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its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specification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ETT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electronic</a:t>
            </a:r>
            <a:r>
              <a:rPr lang="nb-NO" sz="1400" dirty="0">
                <a:solidFill>
                  <a:schemeClr val="tx1"/>
                </a:solidFill>
              </a:rPr>
              <a:t> unit, it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not pass, </a:t>
            </a:r>
            <a:r>
              <a:rPr lang="nb-NO" sz="1400" dirty="0" err="1">
                <a:solidFill>
                  <a:schemeClr val="tx1"/>
                </a:solidFill>
              </a:rPr>
              <a:t>but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should</a:t>
            </a:r>
            <a:r>
              <a:rPr lang="nb-NO" sz="1400" dirty="0">
                <a:solidFill>
                  <a:schemeClr val="tx1"/>
                </a:solidFill>
              </a:rPr>
              <a:t> still have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correct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resonance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frequencies</a:t>
            </a:r>
            <a:r>
              <a:rPr lang="nb-NO" sz="1400" dirty="0">
                <a:solidFill>
                  <a:schemeClr val="tx1"/>
                </a:solidFill>
              </a:rPr>
              <a:t>.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changes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occur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speed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vessel</a:t>
            </a:r>
            <a:r>
              <a:rPr lang="nb-NO" sz="1400" dirty="0">
                <a:solidFill>
                  <a:schemeClr val="tx1"/>
                </a:solidFill>
              </a:rPr>
              <a:t> (is </a:t>
            </a:r>
            <a:r>
              <a:rPr lang="nb-NO" sz="1400" dirty="0" err="1">
                <a:solidFill>
                  <a:schemeClr val="tx1"/>
                </a:solidFill>
              </a:rPr>
              <a:t>there</a:t>
            </a:r>
            <a:r>
              <a:rPr lang="nb-NO" sz="1400" dirty="0">
                <a:solidFill>
                  <a:schemeClr val="tx1"/>
                </a:solidFill>
              </a:rPr>
              <a:t> air </a:t>
            </a:r>
            <a:r>
              <a:rPr lang="nb-NO" sz="1400" dirty="0" err="1">
                <a:solidFill>
                  <a:schemeClr val="tx1"/>
                </a:solidFill>
              </a:rPr>
              <a:t>being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generated</a:t>
            </a:r>
            <a:r>
              <a:rPr lang="nb-NO" sz="1400" dirty="0">
                <a:solidFill>
                  <a:schemeClr val="tx1"/>
                </a:solidFill>
              </a:rPr>
              <a:t> by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vessel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signal is visible, </a:t>
            </a:r>
            <a:r>
              <a:rPr lang="nb-NO" sz="1400" dirty="0" err="1">
                <a:solidFill>
                  <a:schemeClr val="tx1"/>
                </a:solidFill>
              </a:rPr>
              <a:t>but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weak</a:t>
            </a:r>
            <a:r>
              <a:rPr lang="nb-NO" sz="1400" dirty="0">
                <a:solidFill>
                  <a:schemeClr val="tx1"/>
                </a:solidFill>
              </a:rPr>
              <a:t>, and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bottom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detected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to </a:t>
            </a:r>
            <a:r>
              <a:rPr lang="nb-NO" sz="1400" dirty="0" err="1">
                <a:solidFill>
                  <a:schemeClr val="tx1"/>
                </a:solidFill>
              </a:rPr>
              <a:t>to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adjust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SNR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</a:t>
            </a:r>
            <a:r>
              <a:rPr lang="nb-NO" sz="1400" dirty="0" err="1">
                <a:solidFill>
                  <a:schemeClr val="tx1"/>
                </a:solidFill>
              </a:rPr>
              <a:t>manually</a:t>
            </a:r>
            <a:r>
              <a:rPr lang="nb-NO" sz="1400" dirty="0">
                <a:solidFill>
                  <a:schemeClr val="tx1"/>
                </a:solidFill>
              </a:rPr>
              <a:t> or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calibration</a:t>
            </a:r>
            <a:r>
              <a:rPr lang="nb-NO" sz="1400" dirty="0">
                <a:solidFill>
                  <a:schemeClr val="tx1"/>
                </a:solidFill>
              </a:rPr>
              <a:t>.  Note </a:t>
            </a:r>
            <a:r>
              <a:rPr lang="nb-NO" sz="1400" dirty="0" err="1">
                <a:solidFill>
                  <a:schemeClr val="tx1"/>
                </a:solidFill>
              </a:rPr>
              <a:t>once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changed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should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also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checked</a:t>
            </a:r>
            <a:r>
              <a:rPr lang="nb-NO" sz="1400" dirty="0">
                <a:solidFill>
                  <a:schemeClr val="tx1"/>
                </a:solidFill>
              </a:rPr>
              <a:t> over time as it </a:t>
            </a:r>
            <a:r>
              <a:rPr lang="nb-NO" sz="1400" dirty="0" err="1">
                <a:solidFill>
                  <a:schemeClr val="tx1"/>
                </a:solidFill>
              </a:rPr>
              <a:t>may</a:t>
            </a:r>
            <a:r>
              <a:rPr lang="nb-NO" sz="1400" dirty="0">
                <a:solidFill>
                  <a:schemeClr val="tx1"/>
                </a:solidFill>
              </a:rPr>
              <a:t> make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over sensitive in bad </a:t>
            </a:r>
            <a:r>
              <a:rPr lang="nb-NO" sz="1400" dirty="0" err="1">
                <a:solidFill>
                  <a:schemeClr val="tx1"/>
                </a:solidFill>
              </a:rPr>
              <a:t>weather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is a </a:t>
            </a:r>
            <a:r>
              <a:rPr lang="nb-NO" sz="1400" dirty="0" err="1">
                <a:solidFill>
                  <a:schemeClr val="tx1"/>
                </a:solidFill>
              </a:rPr>
              <a:t>long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way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out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specification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hanging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new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over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side to </a:t>
            </a:r>
            <a:r>
              <a:rPr lang="nb-NO" sz="1400" dirty="0" err="1">
                <a:solidFill>
                  <a:schemeClr val="tx1"/>
                </a:solidFill>
              </a:rPr>
              <a:t>see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that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helps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issue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vessel</a:t>
            </a:r>
            <a:r>
              <a:rPr lang="nb-NO" sz="1400" dirty="0">
                <a:solidFill>
                  <a:schemeClr val="tx1"/>
                </a:solidFill>
              </a:rPr>
              <a:t> is at speed,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levels</a:t>
            </a:r>
            <a:r>
              <a:rPr lang="nb-NO" sz="1400" dirty="0">
                <a:solidFill>
                  <a:schemeClr val="tx1"/>
                </a:solidFill>
              </a:rPr>
              <a:t> at speed, </a:t>
            </a:r>
            <a:r>
              <a:rPr lang="nb-NO" sz="1400" dirty="0" err="1">
                <a:solidFill>
                  <a:schemeClr val="tx1"/>
                </a:solidFill>
              </a:rPr>
              <a:t>reduce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possible</a:t>
            </a:r>
            <a:r>
              <a:rPr lang="nb-NO" sz="1400" dirty="0">
                <a:solidFill>
                  <a:schemeClr val="tx1"/>
                </a:solidFill>
              </a:rPr>
              <a:t>.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7275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Too </a:t>
            </a:r>
            <a:r>
              <a:rPr lang="nb-NO" sz="1400" dirty="0" err="1">
                <a:solidFill>
                  <a:schemeClr val="tx1"/>
                </a:solidFill>
              </a:rPr>
              <a:t>low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returned</a:t>
            </a:r>
            <a:r>
              <a:rPr lang="nb-NO" sz="1400" dirty="0">
                <a:solidFill>
                  <a:schemeClr val="tx1"/>
                </a:solidFill>
              </a:rPr>
              <a:t> signal (demo)</a:t>
            </a: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2C452D-7F7E-42D4-A722-6528F44AB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842419"/>
            <a:ext cx="6768752" cy="321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42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124744"/>
            <a:ext cx="6120680" cy="489654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800" dirty="0">
                <a:solidFill>
                  <a:schemeClr val="tx1"/>
                </a:solidFill>
              </a:rPr>
              <a:t>The </a:t>
            </a:r>
            <a:r>
              <a:rPr lang="nb-NO" sz="2800" dirty="0" err="1">
                <a:solidFill>
                  <a:schemeClr val="tx1"/>
                </a:solidFill>
              </a:rPr>
              <a:t>analysis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tools</a:t>
            </a:r>
            <a:endParaRPr lang="nb-NO" sz="28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Logging and </a:t>
            </a:r>
            <a:r>
              <a:rPr lang="nb-NO" sz="2400" dirty="0" err="1">
                <a:solidFill>
                  <a:schemeClr val="tx1"/>
                </a:solidFill>
              </a:rPr>
              <a:t>printing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The system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log </a:t>
            </a:r>
            <a:r>
              <a:rPr lang="nb-NO" sz="1400" dirty="0" err="1">
                <a:solidFill>
                  <a:schemeClr val="tx1"/>
                </a:solidFill>
              </a:rPr>
              <a:t>results</a:t>
            </a:r>
            <a:r>
              <a:rPr lang="nb-NO" sz="1400" dirty="0">
                <a:solidFill>
                  <a:schemeClr val="tx1"/>
                </a:solidFill>
              </a:rPr>
              <a:t>, auto </a:t>
            </a:r>
            <a:r>
              <a:rPr lang="nb-NO" sz="1400" dirty="0" err="1">
                <a:solidFill>
                  <a:schemeClr val="tx1"/>
                </a:solidFill>
              </a:rPr>
              <a:t>functions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data, GPS data, for a </a:t>
            </a:r>
            <a:r>
              <a:rPr lang="nb-NO" sz="1400" dirty="0" err="1">
                <a:solidFill>
                  <a:schemeClr val="tx1"/>
                </a:solidFill>
              </a:rPr>
              <a:t>short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period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time </a:t>
            </a:r>
            <a:r>
              <a:rPr lang="nb-NO" sz="1400" dirty="0" err="1">
                <a:solidFill>
                  <a:schemeClr val="tx1"/>
                </a:solidFill>
              </a:rPr>
              <a:t>internally</a:t>
            </a:r>
            <a:r>
              <a:rPr lang="nb-NO" sz="1400" dirty="0">
                <a:solidFill>
                  <a:schemeClr val="tx1"/>
                </a:solidFill>
              </a:rPr>
              <a:t>, or for a longer </a:t>
            </a:r>
            <a:r>
              <a:rPr lang="nb-NO" sz="1400" dirty="0" err="1">
                <a:solidFill>
                  <a:schemeClr val="tx1"/>
                </a:solidFill>
              </a:rPr>
              <a:t>period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on</a:t>
            </a:r>
            <a:r>
              <a:rPr lang="nb-NO" sz="1400" dirty="0">
                <a:solidFill>
                  <a:schemeClr val="tx1"/>
                </a:solidFill>
              </a:rPr>
              <a:t> an </a:t>
            </a:r>
            <a:r>
              <a:rPr lang="nb-NO" sz="1400" dirty="0" err="1">
                <a:solidFill>
                  <a:schemeClr val="tx1"/>
                </a:solidFill>
              </a:rPr>
              <a:t>external</a:t>
            </a:r>
            <a:r>
              <a:rPr lang="nb-NO" sz="1400" dirty="0">
                <a:solidFill>
                  <a:schemeClr val="tx1"/>
                </a:solidFill>
              </a:rPr>
              <a:t> media.  </a:t>
            </a: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 err="1">
                <a:solidFill>
                  <a:schemeClr val="tx1"/>
                </a:solidFill>
              </a:rPr>
              <a:t>Built</a:t>
            </a:r>
            <a:r>
              <a:rPr lang="nb-NO" sz="2400" dirty="0">
                <a:solidFill>
                  <a:schemeClr val="tx1"/>
                </a:solidFill>
              </a:rPr>
              <a:t> in test </a:t>
            </a:r>
            <a:r>
              <a:rPr lang="nb-NO" sz="2400" dirty="0" err="1">
                <a:solidFill>
                  <a:schemeClr val="tx1"/>
                </a:solidFill>
              </a:rPr>
              <a:t>equipment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Oscilloscope</a:t>
            </a:r>
            <a:r>
              <a:rPr lang="nb-NO" sz="1400" dirty="0">
                <a:solidFill>
                  <a:schemeClr val="tx1"/>
                </a:solidFill>
              </a:rPr>
              <a:t>, SNR </a:t>
            </a:r>
            <a:r>
              <a:rPr lang="nb-NO" sz="1400" dirty="0" err="1">
                <a:solidFill>
                  <a:schemeClr val="tx1"/>
                </a:solidFill>
              </a:rPr>
              <a:t>calibration</a:t>
            </a:r>
            <a:r>
              <a:rPr lang="nb-NO" sz="1400" dirty="0">
                <a:solidFill>
                  <a:schemeClr val="tx1"/>
                </a:solidFill>
              </a:rPr>
              <a:t>, Manual </a:t>
            </a:r>
            <a:r>
              <a:rPr lang="nb-NO" sz="1400" dirty="0" err="1">
                <a:solidFill>
                  <a:schemeClr val="tx1"/>
                </a:solidFill>
              </a:rPr>
              <a:t>features</a:t>
            </a:r>
            <a:endParaRPr lang="nb-NO" sz="24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Service software </a:t>
            </a:r>
            <a:r>
              <a:rPr lang="nb-NO" sz="2400" dirty="0" err="1">
                <a:solidFill>
                  <a:schemeClr val="tx1"/>
                </a:solidFill>
              </a:rPr>
              <a:t>analysis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tools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Logged</a:t>
            </a:r>
            <a:r>
              <a:rPr lang="nb-NO" sz="1400" dirty="0">
                <a:solidFill>
                  <a:schemeClr val="tx1"/>
                </a:solidFill>
              </a:rPr>
              <a:t> data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retrieved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viewed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analysed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tool</a:t>
            </a:r>
            <a:endParaRPr lang="nb-NO" sz="1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Software </a:t>
            </a:r>
            <a:r>
              <a:rPr lang="nb-NO" sz="1400" dirty="0" err="1">
                <a:solidFill>
                  <a:schemeClr val="tx1"/>
                </a:solidFill>
              </a:rPr>
              <a:t>versions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updated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tool</a:t>
            </a:r>
            <a:endParaRPr lang="nb-NO" sz="14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The ETT985 </a:t>
            </a:r>
            <a:r>
              <a:rPr lang="nb-NO" sz="2400" dirty="0" err="1">
                <a:solidFill>
                  <a:schemeClr val="tx1"/>
                </a:solidFill>
              </a:rPr>
              <a:t>Echosounder</a:t>
            </a:r>
            <a:r>
              <a:rPr lang="nb-NO" sz="2400" dirty="0">
                <a:solidFill>
                  <a:schemeClr val="tx1"/>
                </a:solidFill>
              </a:rPr>
              <a:t> / </a:t>
            </a:r>
            <a:r>
              <a:rPr lang="nb-NO" sz="2400" dirty="0" err="1">
                <a:solidFill>
                  <a:schemeClr val="tx1"/>
                </a:solidFill>
              </a:rPr>
              <a:t>Transducer</a:t>
            </a:r>
            <a:r>
              <a:rPr lang="nb-NO" sz="2400" dirty="0">
                <a:solidFill>
                  <a:schemeClr val="tx1"/>
                </a:solidFill>
              </a:rPr>
              <a:t> tester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This tester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measure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resonance</a:t>
            </a:r>
            <a:r>
              <a:rPr lang="nb-NO" sz="1400" dirty="0">
                <a:solidFill>
                  <a:schemeClr val="tx1"/>
                </a:solidFill>
              </a:rPr>
              <a:t>, and </a:t>
            </a:r>
            <a:r>
              <a:rPr lang="nb-NO" sz="1400" dirty="0" err="1">
                <a:solidFill>
                  <a:schemeClr val="tx1"/>
                </a:solidFill>
              </a:rPr>
              <a:t>Echosounder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receiver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characteristics</a:t>
            </a:r>
            <a:r>
              <a:rPr lang="nb-NO" sz="1400" dirty="0">
                <a:solidFill>
                  <a:schemeClr val="tx1"/>
                </a:solidFill>
              </a:rPr>
              <a:t>, stand </a:t>
            </a:r>
            <a:r>
              <a:rPr lang="nb-NO" sz="1400" dirty="0" err="1">
                <a:solidFill>
                  <a:schemeClr val="tx1"/>
                </a:solidFill>
              </a:rPr>
              <a:t>alone</a:t>
            </a:r>
            <a:r>
              <a:rPr lang="nb-NO" sz="1400" dirty="0">
                <a:solidFill>
                  <a:schemeClr val="tx1"/>
                </a:solidFill>
              </a:rPr>
              <a:t> or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service software</a:t>
            </a: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Remote </a:t>
            </a:r>
            <a:r>
              <a:rPr lang="nb-NO" sz="2400" dirty="0" err="1">
                <a:solidFill>
                  <a:schemeClr val="tx1"/>
                </a:solidFill>
              </a:rPr>
              <a:t>diagnostic</a:t>
            </a:r>
            <a:r>
              <a:rPr lang="nb-NO" sz="2400" dirty="0">
                <a:solidFill>
                  <a:schemeClr val="tx1"/>
                </a:solidFill>
              </a:rPr>
              <a:t> support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Using </a:t>
            </a:r>
            <a:r>
              <a:rPr lang="nb-NO" sz="1400" dirty="0" err="1">
                <a:solidFill>
                  <a:schemeClr val="tx1"/>
                </a:solidFill>
              </a:rPr>
              <a:t>anydesk</a:t>
            </a:r>
            <a:r>
              <a:rPr lang="nb-NO" sz="1400" dirty="0">
                <a:solidFill>
                  <a:schemeClr val="tx1"/>
                </a:solidFill>
              </a:rPr>
              <a:t> or </a:t>
            </a:r>
            <a:r>
              <a:rPr lang="nb-NO" sz="1400" dirty="0" err="1">
                <a:solidFill>
                  <a:schemeClr val="tx1"/>
                </a:solidFill>
              </a:rPr>
              <a:t>teamviewer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on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internet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activated</a:t>
            </a:r>
            <a:r>
              <a:rPr lang="nb-NO" sz="1400" dirty="0">
                <a:solidFill>
                  <a:schemeClr val="tx1"/>
                </a:solidFill>
              </a:rPr>
              <a:t> service PC,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operated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remotely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above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tools</a:t>
            </a:r>
            <a:r>
              <a:rPr lang="nb-NO" sz="1400" dirty="0">
                <a:solidFill>
                  <a:schemeClr val="tx1"/>
                </a:solidFill>
              </a:rPr>
              <a:t> to diagnose, </a:t>
            </a:r>
            <a:r>
              <a:rPr lang="nb-NO" sz="1400" dirty="0" err="1">
                <a:solidFill>
                  <a:schemeClr val="tx1"/>
                </a:solidFill>
              </a:rPr>
              <a:t>download</a:t>
            </a:r>
            <a:r>
              <a:rPr lang="nb-NO" sz="1400" dirty="0">
                <a:solidFill>
                  <a:schemeClr val="tx1"/>
                </a:solidFill>
              </a:rPr>
              <a:t> data, and </a:t>
            </a:r>
            <a:r>
              <a:rPr lang="nb-NO" sz="1400" dirty="0" err="1">
                <a:solidFill>
                  <a:schemeClr val="tx1"/>
                </a:solidFill>
              </a:rPr>
              <a:t>adjust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3FADF-BBE2-4326-A0EF-7446ADB2D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1192341"/>
            <a:ext cx="2448272" cy="1372563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042CF5F-5D68-4FA4-B424-2A1055199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0516" y="4950722"/>
            <a:ext cx="2107704" cy="1142574"/>
          </a:xfrm>
          <a:prstGeom prst="rect">
            <a:avLst/>
          </a:prstGeom>
        </p:spPr>
      </p:pic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171E387-F117-4C04-9EC7-55D402CB3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3412" y="3861048"/>
            <a:ext cx="2059068" cy="1064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4EF74B-5CF5-47DD-A227-C7CE0767A4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8601" y="2765556"/>
            <a:ext cx="2267744" cy="109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117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due to </a:t>
            </a:r>
            <a:r>
              <a:rPr lang="nb-NO" sz="1400" dirty="0" err="1">
                <a:solidFill>
                  <a:schemeClr val="tx1"/>
                </a:solidFill>
              </a:rPr>
              <a:t>positioning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due to </a:t>
            </a:r>
            <a:r>
              <a:rPr lang="nb-NO" sz="1400" dirty="0" err="1">
                <a:solidFill>
                  <a:schemeClr val="tx1"/>
                </a:solidFill>
              </a:rPr>
              <a:t>mounting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errors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Further</a:t>
            </a:r>
            <a:r>
              <a:rPr lang="nb-NO" sz="1800" dirty="0">
                <a:solidFill>
                  <a:schemeClr val="tx1"/>
                </a:solidFill>
              </a:rPr>
              <a:t> testing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is ok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signal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is ok in </a:t>
            </a:r>
            <a:r>
              <a:rPr lang="nb-NO" sz="1400" dirty="0" err="1">
                <a:solidFill>
                  <a:schemeClr val="tx1"/>
                </a:solidFill>
              </a:rPr>
              <a:t>shallow</a:t>
            </a:r>
            <a:r>
              <a:rPr lang="nb-NO" sz="1400" dirty="0">
                <a:solidFill>
                  <a:schemeClr val="tx1"/>
                </a:solidFill>
              </a:rPr>
              <a:t> water /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still (note it is </a:t>
            </a:r>
            <a:r>
              <a:rPr lang="nb-NO" sz="1400" dirty="0" err="1">
                <a:solidFill>
                  <a:schemeClr val="tx1"/>
                </a:solidFill>
              </a:rPr>
              <a:t>possible</a:t>
            </a:r>
            <a:r>
              <a:rPr lang="nb-NO" sz="1400" dirty="0">
                <a:solidFill>
                  <a:schemeClr val="tx1"/>
                </a:solidFill>
              </a:rPr>
              <a:t> it is </a:t>
            </a:r>
            <a:r>
              <a:rPr lang="nb-NO" sz="1400" dirty="0" err="1">
                <a:solidFill>
                  <a:schemeClr val="tx1"/>
                </a:solidFill>
              </a:rPr>
              <a:t>worse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air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trapped</a:t>
            </a:r>
            <a:r>
              <a:rPr lang="nb-NO" sz="1400" dirty="0">
                <a:solidFill>
                  <a:schemeClr val="tx1"/>
                </a:solidFill>
              </a:rPr>
              <a:t>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, in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case it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be best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moving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slowly</a:t>
            </a:r>
            <a:r>
              <a:rPr lang="nb-NO" sz="1400" dirty="0">
                <a:solidFill>
                  <a:schemeClr val="tx1"/>
                </a:solidFill>
              </a:rPr>
              <a:t>.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happens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moving</a:t>
            </a:r>
            <a:r>
              <a:rPr lang="nb-NO" sz="1400" dirty="0">
                <a:solidFill>
                  <a:schemeClr val="tx1"/>
                </a:solidFill>
              </a:rPr>
              <a:t> at a </a:t>
            </a:r>
            <a:r>
              <a:rPr lang="nb-NO" sz="1400" dirty="0" err="1">
                <a:solidFill>
                  <a:schemeClr val="tx1"/>
                </a:solidFill>
              </a:rPr>
              <a:t>particular</a:t>
            </a:r>
            <a:r>
              <a:rPr lang="nb-NO" sz="1400" dirty="0">
                <a:solidFill>
                  <a:schemeClr val="tx1"/>
                </a:solidFill>
              </a:rPr>
              <a:t> speed / </a:t>
            </a:r>
            <a:r>
              <a:rPr lang="nb-NO" sz="1400" dirty="0" err="1">
                <a:solidFill>
                  <a:schemeClr val="tx1"/>
                </a:solidFill>
              </a:rPr>
              <a:t>manouvring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Look</a:t>
            </a:r>
            <a:r>
              <a:rPr lang="nb-NO" sz="1400" dirty="0">
                <a:solidFill>
                  <a:schemeClr val="tx1"/>
                </a:solidFill>
              </a:rPr>
              <a:t> at </a:t>
            </a:r>
            <a:r>
              <a:rPr lang="nb-NO" sz="1400" dirty="0" err="1">
                <a:solidFill>
                  <a:schemeClr val="tx1"/>
                </a:solidFill>
              </a:rPr>
              <a:t>scope</a:t>
            </a:r>
            <a:r>
              <a:rPr lang="nb-NO" sz="1400" dirty="0">
                <a:solidFill>
                  <a:schemeClr val="tx1"/>
                </a:solidFill>
              </a:rPr>
              <a:t> screen / </a:t>
            </a: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 </a:t>
            </a:r>
            <a:r>
              <a:rPr lang="nb-NO" sz="1400" dirty="0" err="1">
                <a:solidFill>
                  <a:schemeClr val="tx1"/>
                </a:solidFill>
              </a:rPr>
              <a:t>when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happens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does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signal </a:t>
            </a:r>
            <a:r>
              <a:rPr lang="nb-NO" sz="1400" dirty="0" err="1">
                <a:solidFill>
                  <a:schemeClr val="tx1"/>
                </a:solidFill>
              </a:rPr>
              <a:t>totally</a:t>
            </a:r>
            <a:r>
              <a:rPr lang="nb-NO" sz="1400" dirty="0">
                <a:solidFill>
                  <a:schemeClr val="tx1"/>
                </a:solidFill>
              </a:rPr>
              <a:t> fade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Is </a:t>
            </a:r>
            <a:r>
              <a:rPr lang="nb-NO" sz="1400" dirty="0" err="1">
                <a:solidFill>
                  <a:schemeClr val="tx1"/>
                </a:solidFill>
              </a:rPr>
              <a:t>there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difference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high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frequency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low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frequency</a:t>
            </a:r>
            <a:r>
              <a:rPr lang="nb-NO" sz="1400" dirty="0">
                <a:solidFill>
                  <a:schemeClr val="tx1"/>
                </a:solidFill>
              </a:rPr>
              <a:t> (</a:t>
            </a:r>
            <a:r>
              <a:rPr lang="nb-NO" sz="1400" dirty="0" err="1">
                <a:solidFill>
                  <a:schemeClr val="tx1"/>
                </a:solidFill>
              </a:rPr>
              <a:t>usually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better</a:t>
            </a:r>
            <a:r>
              <a:rPr lang="nb-NO" sz="1400" dirty="0">
                <a:solidFill>
                  <a:schemeClr val="tx1"/>
                </a:solidFill>
              </a:rPr>
              <a:t>) or in signal from different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placements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signal is visible, </a:t>
            </a:r>
            <a:r>
              <a:rPr lang="nb-NO" sz="1400" dirty="0" err="1">
                <a:solidFill>
                  <a:schemeClr val="tx1"/>
                </a:solidFill>
              </a:rPr>
              <a:t>adjusting</a:t>
            </a:r>
            <a:r>
              <a:rPr lang="nb-NO" sz="1400" dirty="0">
                <a:solidFill>
                  <a:schemeClr val="tx1"/>
                </a:solidFill>
              </a:rPr>
              <a:t> SNR/</a:t>
            </a:r>
            <a:r>
              <a:rPr lang="nb-NO" sz="1400" dirty="0" err="1">
                <a:solidFill>
                  <a:schemeClr val="tx1"/>
                </a:solidFill>
              </a:rPr>
              <a:t>calibrate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may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help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signal is </a:t>
            </a:r>
            <a:r>
              <a:rPr lang="nb-NO" sz="1400" dirty="0" err="1">
                <a:solidFill>
                  <a:schemeClr val="tx1"/>
                </a:solidFill>
              </a:rPr>
              <a:t>effected</a:t>
            </a:r>
            <a:r>
              <a:rPr lang="nb-NO" sz="1400" dirty="0">
                <a:solidFill>
                  <a:schemeClr val="tx1"/>
                </a:solidFill>
              </a:rPr>
              <a:t> at speeds</a:t>
            </a:r>
          </a:p>
          <a:p>
            <a:pPr marL="1657350" lvl="3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000" dirty="0" err="1">
                <a:solidFill>
                  <a:schemeClr val="tx1"/>
                </a:solidFill>
              </a:rPr>
              <a:t>the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mounting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position</a:t>
            </a:r>
            <a:r>
              <a:rPr lang="nb-NO" sz="1000" dirty="0">
                <a:solidFill>
                  <a:schemeClr val="tx1"/>
                </a:solidFill>
              </a:rPr>
              <a:t> is </a:t>
            </a:r>
            <a:r>
              <a:rPr lang="nb-NO" sz="1000" dirty="0" err="1">
                <a:solidFill>
                  <a:schemeClr val="tx1"/>
                </a:solidFill>
              </a:rPr>
              <a:t>wrong</a:t>
            </a:r>
            <a:r>
              <a:rPr lang="nb-NO" sz="1000" dirty="0">
                <a:solidFill>
                  <a:schemeClr val="tx1"/>
                </a:solidFill>
              </a:rPr>
              <a:t>, </a:t>
            </a:r>
          </a:p>
          <a:p>
            <a:pPr marL="1657350" lvl="3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000" dirty="0" err="1">
                <a:solidFill>
                  <a:schemeClr val="tx1"/>
                </a:solidFill>
              </a:rPr>
              <a:t>the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transducer</a:t>
            </a:r>
            <a:r>
              <a:rPr lang="nb-NO" sz="1000" dirty="0">
                <a:solidFill>
                  <a:schemeClr val="tx1"/>
                </a:solidFill>
              </a:rPr>
              <a:t> is not </a:t>
            </a:r>
            <a:r>
              <a:rPr lang="nb-NO" sz="1000" dirty="0" err="1">
                <a:solidFill>
                  <a:schemeClr val="tx1"/>
                </a:solidFill>
              </a:rPr>
              <a:t>placed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fully</a:t>
            </a:r>
            <a:r>
              <a:rPr lang="nb-NO" sz="1000" dirty="0">
                <a:solidFill>
                  <a:schemeClr val="tx1"/>
                </a:solidFill>
              </a:rPr>
              <a:t> in </a:t>
            </a:r>
            <a:r>
              <a:rPr lang="nb-NO" sz="1000" dirty="0" err="1">
                <a:solidFill>
                  <a:schemeClr val="tx1"/>
                </a:solidFill>
              </a:rPr>
              <a:t>its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mounting</a:t>
            </a:r>
            <a:r>
              <a:rPr lang="nb-NO" sz="1000" dirty="0">
                <a:solidFill>
                  <a:schemeClr val="tx1"/>
                </a:solidFill>
              </a:rPr>
              <a:t>, </a:t>
            </a:r>
          </a:p>
          <a:p>
            <a:pPr marL="1657350" lvl="3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000" dirty="0" err="1">
                <a:solidFill>
                  <a:schemeClr val="tx1"/>
                </a:solidFill>
              </a:rPr>
              <a:t>there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are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local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obsstructions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causing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bubbles</a:t>
            </a:r>
            <a:r>
              <a:rPr lang="nb-NO" sz="1000" dirty="0">
                <a:solidFill>
                  <a:schemeClr val="tx1"/>
                </a:solidFill>
              </a:rPr>
              <a:t> at speed (</a:t>
            </a:r>
            <a:r>
              <a:rPr lang="nb-NO" sz="1000" dirty="0" err="1">
                <a:solidFill>
                  <a:schemeClr val="tx1"/>
                </a:solidFill>
              </a:rPr>
              <a:t>welding</a:t>
            </a:r>
            <a:r>
              <a:rPr lang="nb-NO" sz="1000" dirty="0">
                <a:solidFill>
                  <a:schemeClr val="tx1"/>
                </a:solidFill>
              </a:rPr>
              <a:t> </a:t>
            </a:r>
            <a:r>
              <a:rPr lang="nb-NO" sz="1000" dirty="0" err="1">
                <a:solidFill>
                  <a:schemeClr val="tx1"/>
                </a:solidFill>
              </a:rPr>
              <a:t>seams</a:t>
            </a:r>
            <a:r>
              <a:rPr lang="nb-NO" sz="1000" dirty="0">
                <a:solidFill>
                  <a:schemeClr val="tx1"/>
                </a:solidFill>
              </a:rPr>
              <a:t>, or </a:t>
            </a:r>
            <a:r>
              <a:rPr lang="nb-NO" sz="1000" dirty="0" err="1">
                <a:solidFill>
                  <a:schemeClr val="tx1"/>
                </a:solidFill>
              </a:rPr>
              <a:t>outlets</a:t>
            </a:r>
            <a:r>
              <a:rPr lang="nb-NO" sz="1000" dirty="0">
                <a:solidFill>
                  <a:schemeClr val="tx1"/>
                </a:solidFill>
              </a:rPr>
              <a:t>)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906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deep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due to </a:t>
            </a:r>
            <a:r>
              <a:rPr lang="nb-NO" sz="1400" dirty="0" err="1">
                <a:solidFill>
                  <a:schemeClr val="tx1"/>
                </a:solidFill>
              </a:rPr>
              <a:t>positioning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due to </a:t>
            </a:r>
            <a:r>
              <a:rPr lang="nb-NO" sz="1400" dirty="0" err="1">
                <a:solidFill>
                  <a:schemeClr val="tx1"/>
                </a:solidFill>
              </a:rPr>
              <a:t>mounting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errors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71E35C-1C22-484F-B8E2-E8AB4743A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6992"/>
            <a:ext cx="4723661" cy="22427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8E724E-6E3C-46FA-A862-44E16337E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3064654"/>
            <a:ext cx="5364088" cy="246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384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Shallow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Internal</a:t>
            </a:r>
            <a:r>
              <a:rPr lang="nb-NO" sz="1400" dirty="0">
                <a:solidFill>
                  <a:schemeClr val="tx1"/>
                </a:solidFill>
              </a:rPr>
              <a:t> / </a:t>
            </a:r>
            <a:r>
              <a:rPr lang="nb-NO" sz="1400" dirty="0" err="1">
                <a:solidFill>
                  <a:schemeClr val="tx1"/>
                </a:solidFill>
              </a:rPr>
              <a:t>local</a:t>
            </a:r>
            <a:r>
              <a:rPr lang="nb-NO" sz="1400" dirty="0">
                <a:solidFill>
                  <a:schemeClr val="tx1"/>
                </a:solidFill>
              </a:rPr>
              <a:t> Ringing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Failed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Further</a:t>
            </a:r>
            <a:r>
              <a:rPr lang="nb-NO" sz="1800" dirty="0">
                <a:solidFill>
                  <a:schemeClr val="tx1"/>
                </a:solidFill>
              </a:rPr>
              <a:t> testing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signal </a:t>
            </a:r>
            <a:r>
              <a:rPr lang="nb-NO" sz="1400" dirty="0" err="1">
                <a:solidFill>
                  <a:schemeClr val="tx1"/>
                </a:solidFill>
              </a:rPr>
              <a:t>level</a:t>
            </a:r>
            <a:r>
              <a:rPr lang="nb-NO" sz="1400" dirty="0">
                <a:solidFill>
                  <a:schemeClr val="tx1"/>
                </a:solidFill>
              </a:rPr>
              <a:t> in </a:t>
            </a:r>
            <a:r>
              <a:rPr lang="nb-NO" sz="1400" dirty="0" err="1">
                <a:solidFill>
                  <a:schemeClr val="tx1"/>
                </a:solidFill>
              </a:rPr>
              <a:t>scope</a:t>
            </a:r>
            <a:r>
              <a:rPr lang="nb-NO" sz="1400" dirty="0">
                <a:solidFill>
                  <a:schemeClr val="tx1"/>
                </a:solidFill>
              </a:rPr>
              <a:t> screen, in </a:t>
            </a:r>
            <a:r>
              <a:rPr lang="nb-NO" sz="1400" dirty="0" err="1">
                <a:solidFill>
                  <a:schemeClr val="tx1"/>
                </a:solidFill>
              </a:rPr>
              <a:t>shallow</a:t>
            </a:r>
            <a:r>
              <a:rPr lang="nb-NO" sz="1400" dirty="0">
                <a:solidFill>
                  <a:schemeClr val="tx1"/>
                </a:solidFill>
              </a:rPr>
              <a:t> water </a:t>
            </a:r>
            <a:r>
              <a:rPr lang="nb-NO" sz="1400" dirty="0" err="1">
                <a:solidFill>
                  <a:schemeClr val="tx1"/>
                </a:solidFill>
              </a:rPr>
              <a:t>we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expect</a:t>
            </a:r>
            <a:r>
              <a:rPr lang="nb-NO" sz="1400" dirty="0">
                <a:solidFill>
                  <a:schemeClr val="tx1"/>
                </a:solidFill>
              </a:rPr>
              <a:t> signals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&gt;300mV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gain</a:t>
            </a:r>
            <a:r>
              <a:rPr lang="nb-NO" sz="1400" dirty="0">
                <a:solidFill>
                  <a:schemeClr val="tx1"/>
                </a:solidFill>
              </a:rPr>
              <a:t> 2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lower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Use</a:t>
            </a:r>
            <a:r>
              <a:rPr lang="nb-NO" sz="1400" dirty="0">
                <a:solidFill>
                  <a:schemeClr val="tx1"/>
                </a:solidFill>
              </a:rPr>
              <a:t> ETT to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junction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box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signal for ringing, and </a:t>
            </a:r>
            <a:r>
              <a:rPr lang="nb-NO" sz="1400" dirty="0" err="1">
                <a:solidFill>
                  <a:schemeClr val="tx1"/>
                </a:solidFill>
              </a:rPr>
              <a:t>adjust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necessary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issue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happens</a:t>
            </a:r>
            <a:r>
              <a:rPr lang="nb-NO" sz="1400" dirty="0">
                <a:solidFill>
                  <a:schemeClr val="tx1"/>
                </a:solidFill>
              </a:rPr>
              <a:t> during </a:t>
            </a:r>
            <a:r>
              <a:rPr lang="nb-NO" sz="1400" dirty="0" err="1">
                <a:solidFill>
                  <a:schemeClr val="tx1"/>
                </a:solidFill>
              </a:rPr>
              <a:t>sailing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what</a:t>
            </a:r>
            <a:r>
              <a:rPr lang="nb-NO" sz="1400" dirty="0">
                <a:solidFill>
                  <a:schemeClr val="tx1"/>
                </a:solidFill>
              </a:rPr>
              <a:t> is happening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scope</a:t>
            </a:r>
            <a:r>
              <a:rPr lang="nb-NO" sz="1400" dirty="0">
                <a:solidFill>
                  <a:schemeClr val="tx1"/>
                </a:solidFill>
              </a:rPr>
              <a:t> or </a:t>
            </a: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Adjust</a:t>
            </a:r>
            <a:r>
              <a:rPr lang="nb-NO" sz="1400" dirty="0">
                <a:solidFill>
                  <a:schemeClr val="tx1"/>
                </a:solidFill>
              </a:rPr>
              <a:t> ringing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is </a:t>
            </a:r>
            <a:r>
              <a:rPr lang="nb-NO" sz="1400" dirty="0" err="1">
                <a:solidFill>
                  <a:schemeClr val="tx1"/>
                </a:solidFill>
              </a:rPr>
              <a:t>defaulting</a:t>
            </a:r>
            <a:r>
              <a:rPr lang="nb-NO" sz="1400" dirty="0">
                <a:solidFill>
                  <a:schemeClr val="tx1"/>
                </a:solidFill>
              </a:rPr>
              <a:t> to </a:t>
            </a:r>
            <a:r>
              <a:rPr lang="nb-NO" sz="1400" dirty="0" err="1">
                <a:solidFill>
                  <a:schemeClr val="tx1"/>
                </a:solidFill>
              </a:rPr>
              <a:t>very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shallow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values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faulty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cabling</a:t>
            </a:r>
            <a:r>
              <a:rPr lang="nb-NO" sz="1400" dirty="0">
                <a:solidFill>
                  <a:schemeClr val="tx1"/>
                </a:solidFill>
              </a:rPr>
              <a:t>, and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new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over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side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software is </a:t>
            </a:r>
            <a:r>
              <a:rPr lang="nb-NO" sz="1400" dirty="0" err="1">
                <a:solidFill>
                  <a:schemeClr val="tx1"/>
                </a:solidFill>
              </a:rPr>
              <a:t>updated</a:t>
            </a:r>
            <a:r>
              <a:rPr lang="nb-NO" sz="1400" dirty="0">
                <a:solidFill>
                  <a:schemeClr val="tx1"/>
                </a:solidFill>
              </a:rPr>
              <a:t> (for </a:t>
            </a:r>
            <a:r>
              <a:rPr lang="nb-NO" sz="1400" dirty="0" err="1">
                <a:solidFill>
                  <a:schemeClr val="tx1"/>
                </a:solidFill>
              </a:rPr>
              <a:t>updated</a:t>
            </a:r>
            <a:r>
              <a:rPr lang="nb-NO" sz="1400" dirty="0">
                <a:solidFill>
                  <a:schemeClr val="tx1"/>
                </a:solidFill>
              </a:rPr>
              <a:t> auto </a:t>
            </a:r>
            <a:r>
              <a:rPr lang="nb-NO" sz="1400" dirty="0" err="1">
                <a:solidFill>
                  <a:schemeClr val="tx1"/>
                </a:solidFill>
              </a:rPr>
              <a:t>functions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Bilde 7">
            <a:extLst>
              <a:ext uri="{FF2B5EF4-FFF2-40B4-BE49-F238E27FC236}">
                <a16:creationId xmlns:a16="http://schemas.microsoft.com/office/drawing/2014/main" id="{1F8079D0-7260-4246-80E4-F56995E55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336" y="2638207"/>
            <a:ext cx="1314630" cy="79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512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Shallow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Internal</a:t>
            </a:r>
            <a:r>
              <a:rPr lang="nb-NO" sz="1400" dirty="0">
                <a:solidFill>
                  <a:schemeClr val="tx1"/>
                </a:solidFill>
              </a:rPr>
              <a:t> / </a:t>
            </a:r>
            <a:r>
              <a:rPr lang="nb-NO" sz="1400" dirty="0" err="1">
                <a:solidFill>
                  <a:schemeClr val="tx1"/>
                </a:solidFill>
              </a:rPr>
              <a:t>local</a:t>
            </a:r>
            <a:r>
              <a:rPr lang="nb-NO" sz="1400" dirty="0">
                <a:solidFill>
                  <a:schemeClr val="tx1"/>
                </a:solidFill>
              </a:rPr>
              <a:t> Ringing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Failed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31E28E73-6639-4BCE-B8FC-9930CB20B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0151" y="2235329"/>
            <a:ext cx="4368353" cy="274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1C88D603-95F2-4679-A141-566505367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8463" y="4035529"/>
            <a:ext cx="238678" cy="4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DBBF3D32-3C62-438D-8794-999E8D5CE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8383" y="4467577"/>
            <a:ext cx="1967444" cy="234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Bilde 7">
            <a:extLst>
              <a:ext uri="{FF2B5EF4-FFF2-40B4-BE49-F238E27FC236}">
                <a16:creationId xmlns:a16="http://schemas.microsoft.com/office/drawing/2014/main" id="{67F5D0E0-83E8-43E4-BC4B-F5CB0CEFA6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510" y="3694765"/>
            <a:ext cx="3747952" cy="2254515"/>
          </a:xfrm>
          <a:prstGeom prst="rect">
            <a:avLst/>
          </a:prstGeom>
        </p:spPr>
      </p:pic>
      <p:pic>
        <p:nvPicPr>
          <p:cNvPr id="10" name="Bilde 15">
            <a:extLst>
              <a:ext uri="{FF2B5EF4-FFF2-40B4-BE49-F238E27FC236}">
                <a16:creationId xmlns:a16="http://schemas.microsoft.com/office/drawing/2014/main" id="{339AE450-F2DD-49CD-A2C0-3757B02C7E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7883" y="1947297"/>
            <a:ext cx="1024903" cy="209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842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Shallow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Air under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Internal</a:t>
            </a:r>
            <a:r>
              <a:rPr lang="nb-NO" sz="1400" dirty="0">
                <a:solidFill>
                  <a:schemeClr val="tx1"/>
                </a:solidFill>
              </a:rPr>
              <a:t> / </a:t>
            </a:r>
            <a:r>
              <a:rPr lang="nb-NO" sz="1400" dirty="0" err="1">
                <a:solidFill>
                  <a:schemeClr val="tx1"/>
                </a:solidFill>
              </a:rPr>
              <a:t>local</a:t>
            </a:r>
            <a:r>
              <a:rPr lang="nb-NO" sz="1400" dirty="0">
                <a:solidFill>
                  <a:schemeClr val="tx1"/>
                </a:solidFill>
              </a:rPr>
              <a:t> Ringing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Failed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Case </a:t>
            </a:r>
            <a:r>
              <a:rPr lang="nb-NO" sz="1800" dirty="0" err="1">
                <a:solidFill>
                  <a:schemeClr val="tx1"/>
                </a:solidFill>
              </a:rPr>
              <a:t>study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F39F92D0-5F27-4D10-AD68-ECA980A2F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284984"/>
            <a:ext cx="5387340" cy="1749425"/>
          </a:xfrm>
          <a:prstGeom prst="rect">
            <a:avLst/>
          </a:prstGeom>
        </p:spPr>
      </p:pic>
      <p:pic>
        <p:nvPicPr>
          <p:cNvPr id="12" name="Picture 11" descr="Graphical user interface&#10;&#10;Description automatically generated">
            <a:extLst>
              <a:ext uri="{FF2B5EF4-FFF2-40B4-BE49-F238E27FC236}">
                <a16:creationId xmlns:a16="http://schemas.microsoft.com/office/drawing/2014/main" id="{20046264-0FDF-4640-BD2C-1249B0FB5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3081982"/>
            <a:ext cx="3053080" cy="1943100"/>
          </a:xfrm>
          <a:prstGeom prst="rect">
            <a:avLst/>
          </a:prstGeom>
        </p:spPr>
      </p:pic>
      <p:pic>
        <p:nvPicPr>
          <p:cNvPr id="13" name="Picture 12" descr="A picture containing chart&#10;&#10;Description automatically generated">
            <a:extLst>
              <a:ext uri="{FF2B5EF4-FFF2-40B4-BE49-F238E27FC236}">
                <a16:creationId xmlns:a16="http://schemas.microsoft.com/office/drawing/2014/main" id="{6ADC7C2E-F6B9-483B-B6A8-9FC8BA8CE6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7216" y="5104080"/>
            <a:ext cx="2585224" cy="143158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0A23456-B1C1-4F88-AF6E-8689FD32EB67}"/>
              </a:ext>
            </a:extLst>
          </p:cNvPr>
          <p:cNvSpPr txBox="1"/>
          <p:nvPr/>
        </p:nvSpPr>
        <p:spPr>
          <a:xfrm>
            <a:off x="611560" y="5013878"/>
            <a:ext cx="1872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Ringing – causing issue</a:t>
            </a:r>
            <a:endParaRPr lang="en-GB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765FAC-D0A3-41CB-B790-F0F93BD7D028}"/>
              </a:ext>
            </a:extLst>
          </p:cNvPr>
          <p:cNvSpPr txBox="1"/>
          <p:nvPr/>
        </p:nvSpPr>
        <p:spPr>
          <a:xfrm>
            <a:off x="3196784" y="5034409"/>
            <a:ext cx="1872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Larger blanking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5693119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Lost </a:t>
            </a:r>
            <a:r>
              <a:rPr lang="nb-NO" dirty="0" err="1"/>
              <a:t>bottom</a:t>
            </a:r>
            <a:r>
              <a:rPr lang="nb-NO" dirty="0"/>
              <a:t> in </a:t>
            </a:r>
            <a:r>
              <a:rPr lang="nb-NO" dirty="0" err="1"/>
              <a:t>Shallow</a:t>
            </a:r>
            <a:r>
              <a:rPr lang="nb-NO" dirty="0"/>
              <a:t> water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756508-B46A-4DED-AA78-4DD954B84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16832"/>
            <a:ext cx="2738449" cy="41704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68BAD6-100D-4219-9C30-8CDF9AF16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1608028"/>
            <a:ext cx="3888432" cy="52841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900DF40-B00A-4DE9-B6AA-D5C5315F3026}"/>
              </a:ext>
            </a:extLst>
          </p:cNvPr>
          <p:cNvSpPr txBox="1"/>
          <p:nvPr/>
        </p:nvSpPr>
        <p:spPr>
          <a:xfrm>
            <a:off x="6948264" y="3696997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Problem due to weak signal, and air, worst cases during docking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0426500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 err="1"/>
              <a:t>Known</a:t>
            </a:r>
            <a:r>
              <a:rPr lang="nb-NO" dirty="0"/>
              <a:t> </a:t>
            </a:r>
            <a:r>
              <a:rPr lang="nb-NO" dirty="0" err="1"/>
              <a:t>issues</a:t>
            </a:r>
            <a:endParaRPr lang="nb-NO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445185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Table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of</a:t>
            </a:r>
            <a:r>
              <a:rPr lang="nb-NO" sz="1800" dirty="0">
                <a:solidFill>
                  <a:schemeClr val="tx1"/>
                </a:solidFill>
              </a:rPr>
              <a:t> hardware and </a:t>
            </a:r>
            <a:r>
              <a:rPr lang="nb-NO" sz="1800" dirty="0" err="1">
                <a:solidFill>
                  <a:schemeClr val="tx1"/>
                </a:solidFill>
              </a:rPr>
              <a:t>issues</a:t>
            </a:r>
            <a:r>
              <a:rPr lang="nb-NO" sz="1800" dirty="0">
                <a:solidFill>
                  <a:schemeClr val="tx1"/>
                </a:solidFill>
              </a:rPr>
              <a:t>, hardware and software</a:t>
            </a: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EED0DF1-16D8-4627-B29D-961E8E8284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017439"/>
              </p:ext>
            </p:extLst>
          </p:nvPr>
        </p:nvGraphicFramePr>
        <p:xfrm>
          <a:off x="355948" y="1124745"/>
          <a:ext cx="849047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238">
                  <a:extLst>
                    <a:ext uri="{9D8B030D-6E8A-4147-A177-3AD203B41FA5}">
                      <a16:colId xmlns:a16="http://schemas.microsoft.com/office/drawing/2014/main" val="4055293376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22805606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4226015933"/>
                    </a:ext>
                  </a:extLst>
                </a:gridCol>
                <a:gridCol w="2801838">
                  <a:extLst>
                    <a:ext uri="{9D8B030D-6E8A-4147-A177-3AD203B41FA5}">
                      <a16:colId xmlns:a16="http://schemas.microsoft.com/office/drawing/2014/main" val="45827792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Date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From serial number/Version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change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What / possible issues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795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2018 -release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Software changes to compensate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Channel failure</a:t>
                      </a:r>
                    </a:p>
                    <a:p>
                      <a:r>
                        <a:rPr lang="en-US" sz="1200" dirty="0"/>
                        <a:t>Periodic noise on power supply (DC)</a:t>
                      </a:r>
                    </a:p>
                    <a:p>
                      <a:r>
                        <a:rPr lang="en-US" sz="1200" dirty="0"/>
                        <a:t>Constant noise on some installations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Ringing in very shallow water on 50kHz 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3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sept 2019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S129171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PS-M002-E2B new version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Software changes to compensate</a:t>
                      </a:r>
                      <a:endParaRPr lang="en-GB" sz="1200" dirty="0"/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Channel failure removed</a:t>
                      </a:r>
                    </a:p>
                    <a:p>
                      <a:r>
                        <a:rPr lang="en-US" sz="1200" dirty="0"/>
                        <a:t>Periodic noise on power supply (DC)</a:t>
                      </a:r>
                    </a:p>
                    <a:p>
                      <a:r>
                        <a:rPr lang="en-US" sz="1200" dirty="0"/>
                        <a:t>Constant noise on some installations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Ringing in very shallow water on 50kHz 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338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August 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S141352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PS-M002-G1 new version  for reduced noise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Constant noise reduced to a level of approx. 5-10mV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Periodic noise on power supply (DC)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Ringing in very shallow water on 50kHz 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764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August 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S141492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PP-M002 Additional filter  </a:t>
                      </a:r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Periodic noise on DC reduced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Ringing in very shallow water on 50kHz 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049670"/>
                  </a:ext>
                </a:extLst>
              </a:tr>
              <a:tr h="385255">
                <a:tc>
                  <a:txBody>
                    <a:bodyPr/>
                    <a:lstStyle/>
                    <a:p>
                      <a:r>
                        <a:rPr lang="en-US" dirty="0"/>
                        <a:t>August 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S141492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PS-M002-G1A/H1 new version to reduce ringing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Ringing reduced in very shallow water on 50kHz 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9447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Oct 20 – march 2022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Software improvements</a:t>
                      </a:r>
                    </a:p>
                    <a:p>
                      <a:r>
                        <a:rPr lang="en-US" sz="1200" dirty="0"/>
                        <a:t>1.1.4.1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Improvements in auto, diagnostics, ringing, additional functions</a:t>
                      </a:r>
                    </a:p>
                    <a:p>
                      <a:r>
                        <a:rPr lang="en-GB" sz="1200" dirty="0"/>
                        <a:t>Power reduction on ETS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394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March 2022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S306602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ETS re-released onto the market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Before this </a:t>
                      </a:r>
                      <a:r>
                        <a:rPr lang="en-US" sz="1200" dirty="0" err="1"/>
                        <a:t>aug</a:t>
                      </a:r>
                      <a:r>
                        <a:rPr lang="en-US" sz="1200" dirty="0"/>
                        <a:t> 21 , can have a weakened signal over time – See root cause doc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186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864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Sylinder 3"/>
          <p:cNvSpPr txBox="1"/>
          <p:nvPr/>
        </p:nvSpPr>
        <p:spPr>
          <a:xfrm>
            <a:off x="323528" y="1484784"/>
            <a:ext cx="8280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BLACK SCREEN</a:t>
            </a:r>
          </a:p>
          <a:p>
            <a:r>
              <a:rPr lang="nb-NO" dirty="0" err="1"/>
              <a:t>Check</a:t>
            </a:r>
            <a:r>
              <a:rPr lang="nb-NO" dirty="0"/>
              <a:t>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dimmed</a:t>
            </a:r>
            <a:r>
              <a:rPr lang="nb-NO" dirty="0"/>
              <a:t> </a:t>
            </a:r>
            <a:r>
              <a:rPr lang="nb-NO" dirty="0" err="1"/>
              <a:t>down</a:t>
            </a:r>
            <a:r>
              <a:rPr lang="nb-NO" dirty="0"/>
              <a:t>.</a:t>
            </a:r>
          </a:p>
          <a:p>
            <a:r>
              <a:rPr lang="nb-NO" dirty="0"/>
              <a:t>Press and hold touch screen for 2 sec.</a:t>
            </a:r>
          </a:p>
          <a:p>
            <a:endParaRPr lang="nb-NO" dirty="0"/>
          </a:p>
          <a:p>
            <a:r>
              <a:rPr lang="nb-NO" dirty="0"/>
              <a:t>Touch </a:t>
            </a:r>
            <a:r>
              <a:rPr lang="nb-NO" dirty="0" err="1"/>
              <a:t>functionality</a:t>
            </a:r>
            <a:r>
              <a:rPr lang="nb-NO" dirty="0"/>
              <a:t> </a:t>
            </a:r>
            <a:r>
              <a:rPr lang="nb-NO" dirty="0" err="1"/>
              <a:t>defective</a:t>
            </a:r>
            <a:r>
              <a:rPr lang="nb-NO" dirty="0"/>
              <a:t>.</a:t>
            </a:r>
          </a:p>
          <a:p>
            <a:r>
              <a:rPr lang="nb-NO" dirty="0"/>
              <a:t>Make touch screen </a:t>
            </a:r>
            <a:r>
              <a:rPr lang="nb-NO" dirty="0" err="1"/>
              <a:t>calibration</a:t>
            </a:r>
            <a:endParaRPr lang="nb-NO" dirty="0"/>
          </a:p>
          <a:p>
            <a:r>
              <a:rPr lang="nb-NO" dirty="0"/>
              <a:t>From service software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no</a:t>
            </a:r>
            <a:r>
              <a:rPr lang="nb-NO" dirty="0"/>
              <a:t> </a:t>
            </a:r>
            <a:r>
              <a:rPr lang="nb-NO" dirty="0" err="1"/>
              <a:t>functionality</a:t>
            </a:r>
            <a:endParaRPr lang="nb-NO" dirty="0"/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767953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683568" y="1700808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u="sng" dirty="0"/>
              <a:t>System </a:t>
            </a:r>
            <a:r>
              <a:rPr lang="nb-NO" b="1" u="sng" dirty="0" err="1"/>
              <a:t>slow</a:t>
            </a:r>
            <a:r>
              <a:rPr lang="nb-NO" b="1" u="sng" dirty="0"/>
              <a:t> </a:t>
            </a:r>
            <a:r>
              <a:rPr lang="nb-NO" b="1" u="sng" dirty="0" err="1"/>
              <a:t>down</a:t>
            </a:r>
            <a:r>
              <a:rPr lang="nb-NO" b="1" u="sng" dirty="0"/>
              <a:t> or hang-up</a:t>
            </a:r>
          </a:p>
          <a:p>
            <a:endParaRPr lang="nb-NO" b="1" u="sng" dirty="0"/>
          </a:p>
          <a:p>
            <a:r>
              <a:rPr lang="en-US" dirty="0"/>
              <a:t>At </a:t>
            </a:r>
            <a:r>
              <a:rPr lang="en-US" b="1" dirty="0"/>
              <a:t>4800</a:t>
            </a:r>
            <a:r>
              <a:rPr lang="en-US" dirty="0"/>
              <a:t> b/s you can only send 480 characters in one second.</a:t>
            </a:r>
            <a:br>
              <a:rPr lang="en-US" dirty="0"/>
            </a:br>
            <a:r>
              <a:rPr lang="en-US" dirty="0"/>
              <a:t>Since an </a:t>
            </a:r>
            <a:r>
              <a:rPr lang="en-US" b="1" dirty="0"/>
              <a:t>NMEA</a:t>
            </a:r>
            <a:r>
              <a:rPr lang="en-US" dirty="0"/>
              <a:t> sentence can be as long as 82 characters you can be limited to less than 6 different </a:t>
            </a:r>
            <a:r>
              <a:rPr lang="en-US" b="1" dirty="0"/>
              <a:t>sentences</a:t>
            </a:r>
            <a:r>
              <a:rPr lang="en-US" dirty="0"/>
              <a:t>.</a:t>
            </a:r>
            <a:endParaRPr lang="nb-NO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11760" y="980728"/>
            <a:ext cx="4176464" cy="648071"/>
          </a:xfrm>
        </p:spPr>
        <p:txBody>
          <a:bodyPr/>
          <a:lstStyle/>
          <a:p>
            <a:pPr eaLnBrk="1" hangingPunct="1"/>
            <a:r>
              <a:rPr lang="nb-NO" sz="3200" dirty="0"/>
              <a:t>No NMEA output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99" y="1484784"/>
            <a:ext cx="6944123" cy="4719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3688" y="188640"/>
            <a:ext cx="5554960" cy="724942"/>
          </a:xfrm>
        </p:spPr>
        <p:txBody>
          <a:bodyPr/>
          <a:lstStyle/>
          <a:p>
            <a:pPr eaLnBrk="1" hangingPunct="1"/>
            <a:r>
              <a:rPr lang="nb-NO" dirty="0" err="1"/>
              <a:t>www.skipper.no</a:t>
            </a:r>
            <a:endParaRPr lang="nb-NO" dirty="0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FC9A172-40E1-43CC-B39D-172FBEA86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6444208" cy="32699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BF7B9F-49D4-4D89-B922-33647508B9C2}"/>
              </a:ext>
            </a:extLst>
          </p:cNvPr>
          <p:cNvSpPr txBox="1">
            <a:spLocks noChangeArrowheads="1"/>
          </p:cNvSpPr>
          <p:nvPr/>
        </p:nvSpPr>
        <p:spPr>
          <a:xfrm>
            <a:off x="508720" y="1052736"/>
            <a:ext cx="8064896" cy="432048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nb-NO" sz="2800" dirty="0"/>
              <a:t>The </a:t>
            </a:r>
            <a:r>
              <a:rPr lang="nb-NO" sz="2800" dirty="0" err="1"/>
              <a:t>analysis</a:t>
            </a:r>
            <a:r>
              <a:rPr lang="nb-NO" sz="2800" dirty="0"/>
              <a:t> </a:t>
            </a:r>
            <a:r>
              <a:rPr lang="nb-NO" sz="2800" dirty="0" err="1"/>
              <a:t>tools</a:t>
            </a:r>
            <a:r>
              <a:rPr lang="nb-NO" sz="2800" dirty="0"/>
              <a:t>, and softwares, </a:t>
            </a:r>
            <a:r>
              <a:rPr lang="nb-NO" sz="2800" dirty="0" err="1"/>
              <a:t>can</a:t>
            </a:r>
            <a:r>
              <a:rPr lang="nb-NO" sz="2800" dirty="0"/>
              <a:t> be </a:t>
            </a:r>
            <a:r>
              <a:rPr lang="nb-NO" sz="2800" dirty="0" err="1"/>
              <a:t>freely</a:t>
            </a:r>
            <a:r>
              <a:rPr lang="nb-NO" sz="2800" dirty="0"/>
              <a:t> </a:t>
            </a:r>
            <a:r>
              <a:rPr lang="nb-NO" sz="2800" dirty="0" err="1"/>
              <a:t>downloaded</a:t>
            </a:r>
            <a:r>
              <a:rPr lang="nb-NO" sz="2800" dirty="0"/>
              <a:t> from </a:t>
            </a:r>
            <a:r>
              <a:rPr lang="nb-NO" sz="2800" dirty="0" err="1"/>
              <a:t>the</a:t>
            </a:r>
            <a:r>
              <a:rPr lang="nb-NO" sz="2800" dirty="0"/>
              <a:t> SKIPPER </a:t>
            </a:r>
            <a:r>
              <a:rPr lang="nb-NO" sz="2800" dirty="0" err="1"/>
              <a:t>download</a:t>
            </a:r>
            <a:r>
              <a:rPr lang="nb-NO" sz="2800" dirty="0"/>
              <a:t> </a:t>
            </a:r>
            <a:r>
              <a:rPr lang="nb-NO" sz="2800" dirty="0" err="1"/>
              <a:t>pages</a:t>
            </a:r>
            <a:endParaRPr lang="nb-NO" sz="2800" dirty="0"/>
          </a:p>
          <a:p>
            <a:pPr>
              <a:lnSpc>
                <a:spcPct val="80000"/>
              </a:lnSpc>
              <a:buFontTx/>
              <a:buNone/>
            </a:pPr>
            <a:endParaRPr lang="nb-NO" sz="2800" dirty="0"/>
          </a:p>
          <a:p>
            <a:pPr>
              <a:lnSpc>
                <a:spcPct val="80000"/>
              </a:lnSpc>
              <a:buFontTx/>
              <a:buNone/>
            </a:pPr>
            <a:endParaRPr lang="nb-NO" sz="2800" dirty="0"/>
          </a:p>
        </p:txBody>
      </p:sp>
      <p:pic>
        <p:nvPicPr>
          <p:cNvPr id="5" name="Bilde 7">
            <a:extLst>
              <a:ext uri="{FF2B5EF4-FFF2-40B4-BE49-F238E27FC236}">
                <a16:creationId xmlns:a16="http://schemas.microsoft.com/office/drawing/2014/main" id="{783CDD09-E3B7-406D-B03F-0BBA95991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401" y="4036468"/>
            <a:ext cx="5666215" cy="267349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7D36360-F4E1-4AAF-A30B-F0E8834DDD7B}"/>
              </a:ext>
            </a:extLst>
          </p:cNvPr>
          <p:cNvSpPr/>
          <p:nvPr/>
        </p:nvSpPr>
        <p:spPr>
          <a:xfrm>
            <a:off x="6012160" y="6597352"/>
            <a:ext cx="1152128" cy="72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1124744"/>
            <a:ext cx="7992887" cy="513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215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700808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nb-NO" sz="2400" dirty="0">
                <a:solidFill>
                  <a:schemeClr val="tx1"/>
                </a:solidFill>
              </a:rPr>
              <a:t>Lost </a:t>
            </a:r>
            <a:r>
              <a:rPr lang="nb-NO" sz="2400" dirty="0" err="1">
                <a:solidFill>
                  <a:schemeClr val="tx1"/>
                </a:solidFill>
              </a:rPr>
              <a:t>bottom</a:t>
            </a:r>
            <a:r>
              <a:rPr lang="nb-NO" sz="2400" dirty="0">
                <a:solidFill>
                  <a:schemeClr val="tx1"/>
                </a:solidFill>
              </a:rPr>
              <a:t>? More signal or more sensitive?</a:t>
            </a: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Sound is </a:t>
            </a:r>
            <a:r>
              <a:rPr lang="nb-NO" sz="2000" dirty="0" err="1">
                <a:solidFill>
                  <a:schemeClr val="tx1"/>
                </a:solidFill>
              </a:rPr>
              <a:t>absorbed</a:t>
            </a:r>
            <a:r>
              <a:rPr lang="nb-NO" sz="2000" dirty="0">
                <a:solidFill>
                  <a:schemeClr val="tx1"/>
                </a:solidFill>
              </a:rPr>
              <a:t> and </a:t>
            </a:r>
            <a:r>
              <a:rPr lang="nb-NO" sz="2000" dirty="0" err="1">
                <a:solidFill>
                  <a:schemeClr val="tx1"/>
                </a:solidFill>
              </a:rPr>
              <a:t>reflected</a:t>
            </a:r>
            <a:r>
              <a:rPr lang="nb-NO" sz="2000" dirty="0">
                <a:solidFill>
                  <a:schemeClr val="tx1"/>
                </a:solidFill>
              </a:rPr>
              <a:t> in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water, and </a:t>
            </a:r>
            <a:r>
              <a:rPr lang="nb-NO" sz="2000" dirty="0" err="1">
                <a:solidFill>
                  <a:schemeClr val="tx1"/>
                </a:solidFill>
              </a:rPr>
              <a:t>objects</a:t>
            </a:r>
            <a:r>
              <a:rPr lang="nb-NO" sz="2000" dirty="0">
                <a:solidFill>
                  <a:schemeClr val="tx1"/>
                </a:solidFill>
              </a:rPr>
              <a:t> in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water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High </a:t>
            </a:r>
            <a:r>
              <a:rPr lang="nb-NO" sz="1800" dirty="0" err="1">
                <a:solidFill>
                  <a:schemeClr val="tx1"/>
                </a:solidFill>
              </a:rPr>
              <a:t>frequency</a:t>
            </a:r>
            <a:r>
              <a:rPr lang="nb-NO" sz="1800" dirty="0">
                <a:solidFill>
                  <a:schemeClr val="tx1"/>
                </a:solidFill>
              </a:rPr>
              <a:t> is </a:t>
            </a:r>
            <a:r>
              <a:rPr lang="nb-NO" sz="1800" dirty="0" err="1">
                <a:solidFill>
                  <a:schemeClr val="tx1"/>
                </a:solidFill>
              </a:rPr>
              <a:t>reduced</a:t>
            </a:r>
            <a:r>
              <a:rPr lang="nb-NO" sz="1800" dirty="0">
                <a:solidFill>
                  <a:schemeClr val="tx1"/>
                </a:solidFill>
              </a:rPr>
              <a:t> (</a:t>
            </a:r>
            <a:r>
              <a:rPr lang="nb-NO" sz="1800" dirty="0" err="1">
                <a:solidFill>
                  <a:schemeClr val="tx1"/>
                </a:solidFill>
              </a:rPr>
              <a:t>attenuated</a:t>
            </a:r>
            <a:r>
              <a:rPr lang="nb-NO" sz="1800" dirty="0">
                <a:solidFill>
                  <a:schemeClr val="tx1"/>
                </a:solidFill>
              </a:rPr>
              <a:t>) </a:t>
            </a:r>
            <a:r>
              <a:rPr lang="nb-NO" sz="1800" dirty="0" err="1">
                <a:solidFill>
                  <a:schemeClr val="tx1"/>
                </a:solidFill>
              </a:rPr>
              <a:t>quicker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than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Low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frequency</a:t>
            </a:r>
            <a:endParaRPr lang="nb-NO" sz="18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The range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improved</a:t>
            </a:r>
            <a:r>
              <a:rPr lang="nb-NO" sz="1800" dirty="0">
                <a:solidFill>
                  <a:schemeClr val="tx1"/>
                </a:solidFill>
              </a:rPr>
              <a:t> by </a:t>
            </a:r>
            <a:r>
              <a:rPr lang="nb-NO" sz="1800" dirty="0" err="1">
                <a:solidFill>
                  <a:schemeClr val="tx1"/>
                </a:solidFill>
              </a:rPr>
              <a:t>higher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power</a:t>
            </a:r>
            <a:endParaRPr lang="nb-NO" sz="1800" dirty="0">
              <a:solidFill>
                <a:schemeClr val="tx1"/>
              </a:solidFill>
            </a:endParaRPr>
          </a:p>
          <a:p>
            <a:pPr marL="1371600" lvl="2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Limited by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maximum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power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specification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transceiver,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toleranse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physical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properties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water (</a:t>
            </a:r>
            <a:r>
              <a:rPr lang="nb-NO" sz="1400" dirty="0" err="1">
                <a:solidFill>
                  <a:schemeClr val="tx1"/>
                </a:solidFill>
              </a:rPr>
              <a:t>cavitation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The range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increased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with</a:t>
            </a:r>
            <a:r>
              <a:rPr lang="nb-NO" sz="1800" dirty="0">
                <a:solidFill>
                  <a:schemeClr val="tx1"/>
                </a:solidFill>
              </a:rPr>
              <a:t> a </a:t>
            </a:r>
            <a:r>
              <a:rPr lang="nb-NO" sz="1800" dirty="0" err="1">
                <a:solidFill>
                  <a:schemeClr val="tx1"/>
                </a:solidFill>
              </a:rPr>
              <a:t>narrower</a:t>
            </a:r>
            <a:r>
              <a:rPr lang="nb-NO" sz="1800" dirty="0">
                <a:solidFill>
                  <a:schemeClr val="tx1"/>
                </a:solidFill>
              </a:rPr>
              <a:t> sound beam</a:t>
            </a:r>
          </a:p>
          <a:p>
            <a:pPr marL="1371600" lvl="2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The </a:t>
            </a:r>
            <a:r>
              <a:rPr lang="nb-NO" sz="1400" dirty="0" err="1">
                <a:solidFill>
                  <a:schemeClr val="tx1"/>
                </a:solidFill>
              </a:rPr>
              <a:t>larger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transducer</a:t>
            </a:r>
            <a:r>
              <a:rPr lang="nb-NO" sz="1400" dirty="0">
                <a:solidFill>
                  <a:schemeClr val="tx1"/>
                </a:solidFill>
              </a:rPr>
              <a:t> relative to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wavelength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narrower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beam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The range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increased</a:t>
            </a:r>
            <a:r>
              <a:rPr lang="nb-NO" sz="1800" dirty="0">
                <a:solidFill>
                  <a:schemeClr val="tx1"/>
                </a:solidFill>
              </a:rPr>
              <a:t> by sensitive </a:t>
            </a:r>
            <a:r>
              <a:rPr lang="nb-NO" sz="1800" dirty="0" err="1">
                <a:solidFill>
                  <a:schemeClr val="tx1"/>
                </a:solidFill>
              </a:rPr>
              <a:t>measurment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return</a:t>
            </a:r>
            <a:r>
              <a:rPr lang="nb-NO" sz="1800" dirty="0">
                <a:solidFill>
                  <a:schemeClr val="tx1"/>
                </a:solidFill>
              </a:rPr>
              <a:t> signal  </a:t>
            </a:r>
          </a:p>
          <a:p>
            <a:pPr marL="1371600" lvl="2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Limited by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physical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noise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sea</a:t>
            </a:r>
            <a:endParaRPr lang="nb-NO" sz="14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20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The Power </a:t>
            </a:r>
            <a:r>
              <a:rPr lang="nb-NO" sz="2000" dirty="0" err="1">
                <a:solidFill>
                  <a:schemeClr val="tx1"/>
                </a:solidFill>
              </a:rPr>
              <a:t>Limitation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ESN range is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transducers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specification</a:t>
            </a:r>
            <a:endParaRPr lang="nb-NO" sz="20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Single </a:t>
            </a:r>
            <a:r>
              <a:rPr lang="nb-NO" sz="1600" dirty="0" err="1">
                <a:solidFill>
                  <a:schemeClr val="tx1"/>
                </a:solidFill>
              </a:rPr>
              <a:t>frequency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transducers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generally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tolerate</a:t>
            </a:r>
            <a:r>
              <a:rPr lang="nb-NO" sz="1600" dirty="0">
                <a:solidFill>
                  <a:schemeClr val="tx1"/>
                </a:solidFill>
              </a:rPr>
              <a:t> more </a:t>
            </a:r>
            <a:r>
              <a:rPr lang="nb-NO" sz="1600" dirty="0" err="1">
                <a:solidFill>
                  <a:schemeClr val="tx1"/>
                </a:solidFill>
              </a:rPr>
              <a:t>power</a:t>
            </a:r>
            <a:r>
              <a:rPr lang="nb-NO" sz="1600" dirty="0">
                <a:solidFill>
                  <a:schemeClr val="tx1"/>
                </a:solidFill>
              </a:rPr>
              <a:t> output (1-2kW)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The Software from </a:t>
            </a:r>
            <a:r>
              <a:rPr lang="nb-NO" sz="1600" dirty="0" err="1">
                <a:solidFill>
                  <a:schemeClr val="tx1"/>
                </a:solidFill>
              </a:rPr>
              <a:t>version</a:t>
            </a:r>
            <a:r>
              <a:rPr lang="nb-NO" sz="1600" dirty="0">
                <a:solidFill>
                  <a:schemeClr val="tx1"/>
                </a:solidFill>
              </a:rPr>
              <a:t> 1.1.4  </a:t>
            </a:r>
            <a:r>
              <a:rPr lang="nb-NO" sz="1600" dirty="0" err="1">
                <a:solidFill>
                  <a:schemeClr val="tx1"/>
                </a:solidFill>
              </a:rPr>
              <a:t>will</a:t>
            </a:r>
            <a:r>
              <a:rPr lang="nb-NO" sz="1600" dirty="0">
                <a:solidFill>
                  <a:schemeClr val="tx1"/>
                </a:solidFill>
              </a:rPr>
              <a:t> limit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power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based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transducer</a:t>
            </a:r>
            <a:r>
              <a:rPr lang="nb-NO" sz="1600" dirty="0">
                <a:solidFill>
                  <a:schemeClr val="tx1"/>
                </a:solidFill>
              </a:rPr>
              <a:t> type</a:t>
            </a:r>
          </a:p>
          <a:p>
            <a:pPr marL="457200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200" dirty="0">
                <a:solidFill>
                  <a:schemeClr val="tx1"/>
                </a:solidFill>
              </a:rPr>
              <a:t>The </a:t>
            </a:r>
            <a:r>
              <a:rPr lang="nb-NO" sz="2200" dirty="0" err="1">
                <a:solidFill>
                  <a:schemeClr val="tx1"/>
                </a:solidFill>
              </a:rPr>
              <a:t>Noise</a:t>
            </a:r>
            <a:r>
              <a:rPr lang="nb-NO" sz="2200" dirty="0">
                <a:solidFill>
                  <a:schemeClr val="tx1"/>
                </a:solidFill>
              </a:rPr>
              <a:t> </a:t>
            </a:r>
            <a:r>
              <a:rPr lang="nb-NO" sz="2200" dirty="0" err="1">
                <a:solidFill>
                  <a:schemeClr val="tx1"/>
                </a:solidFill>
              </a:rPr>
              <a:t>limitation</a:t>
            </a:r>
            <a:r>
              <a:rPr lang="nb-NO" sz="2200" dirty="0">
                <a:solidFill>
                  <a:schemeClr val="tx1"/>
                </a:solidFill>
              </a:rPr>
              <a:t> is in </a:t>
            </a:r>
            <a:r>
              <a:rPr lang="nb-NO" sz="2200" dirty="0" err="1">
                <a:solidFill>
                  <a:schemeClr val="tx1"/>
                </a:solidFill>
              </a:rPr>
              <a:t>the</a:t>
            </a:r>
            <a:r>
              <a:rPr lang="nb-NO" sz="2200" dirty="0">
                <a:solidFill>
                  <a:schemeClr val="tx1"/>
                </a:solidFill>
              </a:rPr>
              <a:t> </a:t>
            </a:r>
            <a:r>
              <a:rPr lang="nb-NO" sz="2200" dirty="0" err="1">
                <a:solidFill>
                  <a:schemeClr val="tx1"/>
                </a:solidFill>
              </a:rPr>
              <a:t>cabling</a:t>
            </a:r>
            <a:r>
              <a:rPr lang="nb-NO" sz="2200" dirty="0">
                <a:solidFill>
                  <a:schemeClr val="tx1"/>
                </a:solidFill>
              </a:rPr>
              <a:t>, and </a:t>
            </a:r>
            <a:r>
              <a:rPr lang="nb-NO" sz="2200" dirty="0" err="1">
                <a:solidFill>
                  <a:schemeClr val="tx1"/>
                </a:solidFill>
              </a:rPr>
              <a:t>power</a:t>
            </a:r>
            <a:r>
              <a:rPr lang="nb-NO" sz="2200" dirty="0">
                <a:solidFill>
                  <a:schemeClr val="tx1"/>
                </a:solidFill>
              </a:rPr>
              <a:t> </a:t>
            </a:r>
            <a:r>
              <a:rPr lang="nb-NO" sz="2200" dirty="0" err="1">
                <a:solidFill>
                  <a:schemeClr val="tx1"/>
                </a:solidFill>
              </a:rPr>
              <a:t>supplies</a:t>
            </a:r>
            <a:r>
              <a:rPr lang="nb-NO" sz="2200" dirty="0">
                <a:solidFill>
                  <a:schemeClr val="tx1"/>
                </a:solidFill>
              </a:rPr>
              <a:t>  </a:t>
            </a:r>
          </a:p>
          <a:p>
            <a:pPr marL="457200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Built</a:t>
            </a:r>
            <a:r>
              <a:rPr lang="nb-NO" sz="2000" dirty="0">
                <a:solidFill>
                  <a:schemeClr val="tx1"/>
                </a:solidFill>
              </a:rPr>
              <a:t> In Test Equipment (BITE) – SNR </a:t>
            </a:r>
            <a:r>
              <a:rPr lang="nb-NO" sz="2000" dirty="0" err="1">
                <a:solidFill>
                  <a:schemeClr val="tx1"/>
                </a:solidFill>
              </a:rPr>
              <a:t>adjustment</a:t>
            </a:r>
            <a:endParaRPr lang="nb-NO" sz="20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20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level</a:t>
            </a:r>
            <a:r>
              <a:rPr lang="nb-NO" sz="1200" dirty="0">
                <a:solidFill>
                  <a:schemeClr val="tx1"/>
                </a:solidFill>
              </a:rPr>
              <a:t>, </a:t>
            </a:r>
            <a:r>
              <a:rPr lang="nb-NO" sz="1200" dirty="0" err="1">
                <a:solidFill>
                  <a:schemeClr val="tx1"/>
                </a:solidFill>
              </a:rPr>
              <a:t>Oscilloscope</a:t>
            </a:r>
            <a:r>
              <a:rPr lang="nb-NO" sz="1200" dirty="0">
                <a:solidFill>
                  <a:schemeClr val="tx1"/>
                </a:solidFill>
              </a:rPr>
              <a:t>, SNR </a:t>
            </a:r>
            <a:r>
              <a:rPr lang="nb-NO" sz="1200" dirty="0" err="1">
                <a:solidFill>
                  <a:schemeClr val="tx1"/>
                </a:solidFill>
              </a:rPr>
              <a:t>calibration</a:t>
            </a:r>
            <a:r>
              <a:rPr lang="nb-NO" sz="1200" dirty="0">
                <a:solidFill>
                  <a:schemeClr val="tx1"/>
                </a:solidFill>
              </a:rPr>
              <a:t>, Manual </a:t>
            </a:r>
            <a:r>
              <a:rPr lang="nb-NO" sz="1200" dirty="0" err="1">
                <a:solidFill>
                  <a:schemeClr val="tx1"/>
                </a:solidFill>
              </a:rPr>
              <a:t>features</a:t>
            </a:r>
            <a:endParaRPr lang="nb-NO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821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268760"/>
            <a:ext cx="8064896" cy="2304256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Logging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There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4 logging </a:t>
            </a:r>
            <a:r>
              <a:rPr lang="nb-NO" sz="1800" dirty="0" err="1">
                <a:solidFill>
                  <a:schemeClr val="tx1"/>
                </a:solidFill>
              </a:rPr>
              <a:t>possibilities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Log </a:t>
            </a:r>
            <a:r>
              <a:rPr lang="nb-NO" sz="1400" dirty="0" err="1">
                <a:solidFill>
                  <a:schemeClr val="tx1"/>
                </a:solidFill>
              </a:rPr>
              <a:t>internally</a:t>
            </a:r>
            <a:r>
              <a:rPr lang="nb-NO" sz="1400" dirty="0">
                <a:solidFill>
                  <a:schemeClr val="tx1"/>
                </a:solidFill>
              </a:rPr>
              <a:t> (</a:t>
            </a:r>
            <a:r>
              <a:rPr lang="nb-NO" sz="1400" dirty="0" err="1">
                <a:solidFill>
                  <a:schemeClr val="tx1"/>
                </a:solidFill>
              </a:rPr>
              <a:t>default</a:t>
            </a:r>
            <a:r>
              <a:rPr lang="nb-NO" sz="1400" dirty="0">
                <a:solidFill>
                  <a:schemeClr val="tx1"/>
                </a:solidFill>
              </a:rPr>
              <a:t>) Will log a </a:t>
            </a:r>
            <a:r>
              <a:rPr lang="nb-NO" sz="1400" dirty="0" err="1">
                <a:solidFill>
                  <a:schemeClr val="tx1"/>
                </a:solidFill>
              </a:rPr>
              <a:t>few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days</a:t>
            </a:r>
            <a:r>
              <a:rPr lang="nb-NO" sz="1400" dirty="0">
                <a:solidFill>
                  <a:schemeClr val="tx1"/>
                </a:solidFill>
              </a:rPr>
              <a:t> PDF files, 30 </a:t>
            </a:r>
            <a:r>
              <a:rPr lang="nb-NO" sz="1400" dirty="0" err="1">
                <a:solidFill>
                  <a:schemeClr val="tx1"/>
                </a:solidFill>
              </a:rPr>
              <a:t>minutes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Log to USB/SD External disk. Will log PDF, and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last 30 </a:t>
            </a:r>
            <a:r>
              <a:rPr lang="nb-NO" sz="1400" dirty="0" err="1">
                <a:solidFill>
                  <a:schemeClr val="tx1"/>
                </a:solidFill>
              </a:rPr>
              <a:t>minutes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 (This is </a:t>
            </a:r>
            <a:r>
              <a:rPr lang="nb-NO" sz="1400" dirty="0" err="1">
                <a:solidFill>
                  <a:schemeClr val="tx1"/>
                </a:solidFill>
              </a:rPr>
              <a:t>being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changed</a:t>
            </a:r>
            <a:r>
              <a:rPr lang="nb-NO" sz="1400" dirty="0">
                <a:solidFill>
                  <a:schemeClr val="tx1"/>
                </a:solidFill>
              </a:rPr>
              <a:t> to log all </a:t>
            </a: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 and PDF from </a:t>
            </a:r>
            <a:r>
              <a:rPr lang="nb-NO" sz="1400" dirty="0" err="1">
                <a:solidFill>
                  <a:schemeClr val="tx1"/>
                </a:solidFill>
              </a:rPr>
              <a:t>version</a:t>
            </a:r>
            <a:r>
              <a:rPr lang="nb-NO" sz="1400" dirty="0">
                <a:solidFill>
                  <a:schemeClr val="tx1"/>
                </a:solidFill>
              </a:rPr>
              <a:t> 1.1.4.3)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Log to a </a:t>
            </a:r>
            <a:r>
              <a:rPr lang="nb-NO" sz="1400" dirty="0" err="1">
                <a:solidFill>
                  <a:schemeClr val="tx1"/>
                </a:solidFill>
              </a:rPr>
              <a:t>remote</a:t>
            </a:r>
            <a:r>
              <a:rPr lang="nb-NO" sz="1400" dirty="0">
                <a:solidFill>
                  <a:schemeClr val="tx1"/>
                </a:solidFill>
              </a:rPr>
              <a:t> computer,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Skipper service software (</a:t>
            </a:r>
            <a:r>
              <a:rPr lang="nb-NO" sz="1400" dirty="0" err="1">
                <a:solidFill>
                  <a:schemeClr val="tx1"/>
                </a:solidFill>
              </a:rPr>
              <a:t>extracts</a:t>
            </a:r>
            <a:r>
              <a:rPr lang="nb-NO" sz="1400" dirty="0">
                <a:solidFill>
                  <a:schemeClr val="tx1"/>
                </a:solidFill>
              </a:rPr>
              <a:t> files </a:t>
            </a:r>
            <a:r>
              <a:rPr lang="nb-NO" sz="1400" dirty="0" err="1">
                <a:solidFill>
                  <a:schemeClr val="tx1"/>
                </a:solidFill>
              </a:rPr>
              <a:t>every</a:t>
            </a:r>
            <a:r>
              <a:rPr lang="nb-NO" sz="1400" dirty="0">
                <a:solidFill>
                  <a:schemeClr val="tx1"/>
                </a:solidFill>
              </a:rPr>
              <a:t> 20 </a:t>
            </a:r>
            <a:r>
              <a:rPr lang="nb-NO" sz="1400" dirty="0" err="1">
                <a:solidFill>
                  <a:schemeClr val="tx1"/>
                </a:solidFill>
              </a:rPr>
              <a:t>minutes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Log to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Remote computer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windows</a:t>
            </a:r>
            <a:r>
              <a:rPr lang="nb-NO" sz="1400" dirty="0">
                <a:solidFill>
                  <a:schemeClr val="tx1"/>
                </a:solidFill>
              </a:rPr>
              <a:t> display software. Logs to </a:t>
            </a:r>
            <a:r>
              <a:rPr lang="nb-NO" sz="1400" dirty="0" err="1">
                <a:solidFill>
                  <a:schemeClr val="tx1"/>
                </a:solidFill>
              </a:rPr>
              <a:t>local</a:t>
            </a:r>
            <a:r>
              <a:rPr lang="nb-NO" sz="1400" dirty="0">
                <a:solidFill>
                  <a:schemeClr val="tx1"/>
                </a:solidFill>
              </a:rPr>
              <a:t> disk.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F750B4-41EB-42D9-AFB7-53B675D27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429000"/>
            <a:ext cx="8424936" cy="29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98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Downloading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saved</a:t>
            </a:r>
            <a:r>
              <a:rPr lang="nb-NO" sz="1800" dirty="0">
                <a:solidFill>
                  <a:schemeClr val="tx1"/>
                </a:solidFill>
              </a:rPr>
              <a:t> files</a:t>
            </a: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Download</a:t>
            </a:r>
            <a:r>
              <a:rPr lang="nb-NO" sz="1800" dirty="0">
                <a:solidFill>
                  <a:schemeClr val="tx1"/>
                </a:solidFill>
              </a:rPr>
              <a:t> from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system 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800" dirty="0">
                <a:solidFill>
                  <a:schemeClr val="tx1"/>
                </a:solidFill>
              </a:rPr>
              <a:t>Connect a PC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800" dirty="0">
                <a:solidFill>
                  <a:schemeClr val="tx1"/>
                </a:solidFill>
              </a:rPr>
              <a:t>Start Service software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800" dirty="0">
                <a:solidFill>
                  <a:schemeClr val="tx1"/>
                </a:solidFill>
              </a:rPr>
              <a:t>Select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ESN100 or ESN200 app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800" dirty="0" err="1">
                <a:solidFill>
                  <a:schemeClr val="tx1"/>
                </a:solidFill>
              </a:rPr>
              <a:t>go</a:t>
            </a:r>
            <a:r>
              <a:rPr lang="nb-NO" sz="1800" dirty="0">
                <a:solidFill>
                  <a:schemeClr val="tx1"/>
                </a:solidFill>
              </a:rPr>
              <a:t> to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logging app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800" dirty="0">
                <a:solidFill>
                  <a:schemeClr val="tx1"/>
                </a:solidFill>
              </a:rPr>
              <a:t>In </a:t>
            </a:r>
            <a:r>
              <a:rPr lang="nb-NO" sz="1800" dirty="0" err="1">
                <a:solidFill>
                  <a:schemeClr val="tx1"/>
                </a:solidFill>
              </a:rPr>
              <a:t>this</a:t>
            </a:r>
            <a:r>
              <a:rPr lang="nb-NO" sz="1800" dirty="0">
                <a:solidFill>
                  <a:schemeClr val="tx1"/>
                </a:solidFill>
              </a:rPr>
              <a:t> app </a:t>
            </a:r>
            <a:r>
              <a:rPr lang="nb-NO" sz="1800" dirty="0" err="1">
                <a:solidFill>
                  <a:schemeClr val="tx1"/>
                </a:solidFill>
              </a:rPr>
              <a:t>set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preferences</a:t>
            </a:r>
            <a:r>
              <a:rPr lang="nb-NO" sz="1800" dirty="0">
                <a:solidFill>
                  <a:schemeClr val="tx1"/>
                </a:solidFill>
              </a:rPr>
              <a:t> for </a:t>
            </a:r>
            <a:r>
              <a:rPr lang="nb-NO" sz="1800" dirty="0" err="1">
                <a:solidFill>
                  <a:schemeClr val="tx1"/>
                </a:solidFill>
              </a:rPr>
              <a:t>printing</a:t>
            </a:r>
            <a:r>
              <a:rPr lang="nb-NO" sz="1800" dirty="0">
                <a:solidFill>
                  <a:schemeClr val="tx1"/>
                </a:solidFill>
              </a:rPr>
              <a:t> and logging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800" dirty="0">
                <a:solidFill>
                  <a:schemeClr val="tx1"/>
                </a:solidFill>
              </a:rPr>
              <a:t>Data is </a:t>
            </a:r>
            <a:r>
              <a:rPr lang="nb-NO" sz="1800" dirty="0" err="1">
                <a:solidFill>
                  <a:schemeClr val="tx1"/>
                </a:solidFill>
              </a:rPr>
              <a:t>saved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periodically</a:t>
            </a:r>
            <a:r>
              <a:rPr lang="nb-NO" sz="1800" dirty="0">
                <a:solidFill>
                  <a:schemeClr val="tx1"/>
                </a:solidFill>
              </a:rPr>
              <a:t> to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specified</a:t>
            </a:r>
            <a:r>
              <a:rPr lang="nb-NO" sz="1800" dirty="0">
                <a:solidFill>
                  <a:schemeClr val="tx1"/>
                </a:solidFill>
              </a:rPr>
              <a:t> Folder 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CAA672-3908-41B5-B755-1BB3A9A22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715" y="1484784"/>
            <a:ext cx="1939290" cy="221361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9DC339-1469-4E5C-A09F-EDC84D4F6B16}"/>
              </a:ext>
            </a:extLst>
          </p:cNvPr>
          <p:cNvSpPr/>
          <p:nvPr/>
        </p:nvSpPr>
        <p:spPr>
          <a:xfrm>
            <a:off x="7740352" y="2854151"/>
            <a:ext cx="79208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3A6ECD-CDE8-493B-88FC-D2BBE6956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447" y="4384973"/>
            <a:ext cx="3670529" cy="163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14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 err="1">
                <a:solidFill>
                  <a:schemeClr val="tx1"/>
                </a:solidFill>
              </a:rPr>
              <a:t>Reviewing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saved</a:t>
            </a:r>
            <a:r>
              <a:rPr lang="nb-NO" sz="1800" dirty="0">
                <a:solidFill>
                  <a:schemeClr val="tx1"/>
                </a:solidFill>
              </a:rPr>
              <a:t> files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 err="1">
                <a:solidFill>
                  <a:schemeClr val="tx1"/>
                </a:solidFill>
              </a:rPr>
              <a:t>Saved</a:t>
            </a:r>
            <a:r>
              <a:rPr lang="nb-NO" sz="1400" dirty="0">
                <a:solidFill>
                  <a:schemeClr val="tx1"/>
                </a:solidFill>
              </a:rPr>
              <a:t> files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be in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following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structure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>
                <a:solidFill>
                  <a:schemeClr val="tx1"/>
                </a:solidFill>
              </a:rPr>
              <a:t>Logs </a:t>
            </a:r>
            <a:r>
              <a:rPr lang="nb-NO" sz="1400" dirty="0" err="1">
                <a:solidFill>
                  <a:schemeClr val="tx1"/>
                </a:solidFill>
              </a:rPr>
              <a:t>contains</a:t>
            </a:r>
            <a:r>
              <a:rPr lang="nb-NO" sz="1400" dirty="0">
                <a:solidFill>
                  <a:schemeClr val="tx1"/>
                </a:solidFill>
              </a:rPr>
              <a:t> PDF files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</a:t>
            </a:r>
            <a:r>
              <a:rPr lang="nb-NO" sz="1400" dirty="0" err="1">
                <a:solidFill>
                  <a:schemeClr val="tx1"/>
                </a:solidFill>
              </a:rPr>
              <a:t>history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>
                <a:solidFill>
                  <a:schemeClr val="tx1"/>
                </a:solidFill>
              </a:rPr>
              <a:t>    and Marks (</a:t>
            </a:r>
            <a:r>
              <a:rPr lang="nb-NO" sz="1400" dirty="0" err="1">
                <a:solidFill>
                  <a:schemeClr val="tx1"/>
                </a:solidFill>
              </a:rPr>
              <a:t>changes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made</a:t>
            </a:r>
            <a:r>
              <a:rPr lang="nb-NO" sz="1400" dirty="0">
                <a:solidFill>
                  <a:schemeClr val="tx1"/>
                </a:solidFill>
              </a:rPr>
              <a:t> by </a:t>
            </a:r>
            <a:r>
              <a:rPr lang="nb-NO" sz="1400" dirty="0" err="1">
                <a:solidFill>
                  <a:schemeClr val="tx1"/>
                </a:solidFill>
              </a:rPr>
              <a:t>user</a:t>
            </a:r>
            <a:r>
              <a:rPr lang="nb-NO" sz="1400" dirty="0">
                <a:solidFill>
                  <a:schemeClr val="tx1"/>
                </a:solidFill>
              </a:rPr>
              <a:t> and auto </a:t>
            </a:r>
            <a:r>
              <a:rPr lang="nb-NO" sz="1400" dirty="0" err="1">
                <a:solidFill>
                  <a:schemeClr val="tx1"/>
                </a:solidFill>
              </a:rPr>
              <a:t>functions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echo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contains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binary</a:t>
            </a:r>
            <a:r>
              <a:rPr lang="nb-NO" sz="1400" dirty="0">
                <a:solidFill>
                  <a:schemeClr val="tx1"/>
                </a:solidFill>
              </a:rPr>
              <a:t> files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received</a:t>
            </a:r>
            <a:r>
              <a:rPr lang="nb-NO" sz="1400" dirty="0">
                <a:solidFill>
                  <a:schemeClr val="tx1"/>
                </a:solidFill>
              </a:rPr>
              <a:t> data.</a:t>
            </a: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- The PDF data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reviewed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using</a:t>
            </a:r>
            <a:r>
              <a:rPr lang="nb-NO" sz="1800" dirty="0">
                <a:solidFill>
                  <a:schemeClr val="tx1"/>
                </a:solidFill>
              </a:rPr>
              <a:t> a standard PDF </a:t>
            </a:r>
            <a:r>
              <a:rPr lang="nb-NO" sz="1800" dirty="0" err="1">
                <a:solidFill>
                  <a:schemeClr val="tx1"/>
                </a:solidFill>
              </a:rPr>
              <a:t>reader</a:t>
            </a:r>
            <a:r>
              <a:rPr lang="nb-NO" sz="1800" dirty="0">
                <a:solidFill>
                  <a:schemeClr val="tx1"/>
                </a:solidFill>
              </a:rPr>
              <a:t>, or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SKIPPER service software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The </a:t>
            </a:r>
            <a:r>
              <a:rPr lang="nb-NO" sz="1800" dirty="0" err="1">
                <a:solidFill>
                  <a:schemeClr val="tx1"/>
                </a:solidFill>
              </a:rPr>
              <a:t>Raw</a:t>
            </a:r>
            <a:r>
              <a:rPr lang="nb-NO" sz="1800" dirty="0">
                <a:solidFill>
                  <a:schemeClr val="tx1"/>
                </a:solidFill>
              </a:rPr>
              <a:t> data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reviewed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using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Raw</a:t>
            </a:r>
            <a:r>
              <a:rPr lang="nb-NO" sz="1800" dirty="0">
                <a:solidFill>
                  <a:schemeClr val="tx1"/>
                </a:solidFill>
              </a:rPr>
              <a:t> data tab in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Skipper service software.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(</a:t>
            </a:r>
            <a:r>
              <a:rPr lang="nb-NO" sz="1800" dirty="0" err="1">
                <a:solidFill>
                  <a:schemeClr val="tx1"/>
                </a:solidFill>
              </a:rPr>
              <a:t>These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fuctions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currently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beinging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improved</a:t>
            </a:r>
            <a:r>
              <a:rPr lang="nb-NO" sz="1800" dirty="0">
                <a:solidFill>
                  <a:schemeClr val="tx1"/>
                </a:solidFill>
              </a:rPr>
              <a:t>, so </a:t>
            </a:r>
            <a:r>
              <a:rPr lang="nb-NO" sz="1800" dirty="0" err="1">
                <a:solidFill>
                  <a:schemeClr val="tx1"/>
                </a:solidFill>
              </a:rPr>
              <a:t>always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download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latest service software </a:t>
            </a:r>
            <a:r>
              <a:rPr lang="nb-NO" sz="1800" dirty="0" err="1">
                <a:solidFill>
                  <a:schemeClr val="tx1"/>
                </a:solidFill>
              </a:rPr>
              <a:t>version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when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prompted</a:t>
            </a:r>
            <a:r>
              <a:rPr lang="nb-NO" sz="1800" dirty="0">
                <a:solidFill>
                  <a:schemeClr val="tx1"/>
                </a:solidFill>
              </a:rPr>
              <a:t> )</a:t>
            </a: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826C5D-4626-4699-821F-88A8981E4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106" y="1700808"/>
            <a:ext cx="3716366" cy="7920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F954CE-3308-4539-A342-2CFA7FA98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8712" y="2270878"/>
            <a:ext cx="2195736" cy="72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8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sjonsmal 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Presentasjonsmal 2009</Template>
  <TotalTime>3279</TotalTime>
  <Words>3535</Words>
  <Application>Microsoft Office PowerPoint</Application>
  <PresentationFormat>On-screen Show (4:3)</PresentationFormat>
  <Paragraphs>502</Paragraphs>
  <Slides>50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Calibri</vt:lpstr>
      <vt:lpstr>Calibri Light</vt:lpstr>
      <vt:lpstr>Times New Roman</vt:lpstr>
      <vt:lpstr>Presentasjonsmal 2009</vt:lpstr>
      <vt:lpstr>Service and Diagnostics Course</vt:lpstr>
      <vt:lpstr>Service and Diagnostics on the ESN Echosounders</vt:lpstr>
      <vt:lpstr>Service and Diagnostics ESN</vt:lpstr>
      <vt:lpstr>PowerPoint Presentation</vt:lpstr>
      <vt:lpstr>www.skipper.no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and Diagnostics</vt:lpstr>
      <vt:lpstr>Service Equipment</vt:lpstr>
      <vt:lpstr>ETT985 </vt:lpstr>
      <vt:lpstr>ETT985 </vt:lpstr>
      <vt:lpstr>How to check  Signal transmitted Freq and power  Receiver  </vt:lpstr>
      <vt:lpstr>How to check  Cabling to transducer    </vt:lpstr>
      <vt:lpstr>Inspect cable and terminals in both ends. Cable sometimes 300m </vt:lpstr>
      <vt:lpstr>How to check  Transducer </vt:lpstr>
      <vt:lpstr>ETT985 </vt:lpstr>
      <vt:lpstr>Master reset</vt:lpstr>
      <vt:lpstr>When service is requested </vt:lpstr>
      <vt:lpstr>When service is requested </vt:lpstr>
      <vt:lpstr>PowerPoint Presentation</vt:lpstr>
      <vt:lpstr>PowerPoint Presentation</vt:lpstr>
      <vt:lpstr>PowerPoint Presentation</vt:lpstr>
      <vt:lpstr>Known systems faults</vt:lpstr>
      <vt:lpstr>Lost bottom in deep water</vt:lpstr>
      <vt:lpstr>Lost bottom in deep water</vt:lpstr>
      <vt:lpstr>Lost bottom in deep water</vt:lpstr>
      <vt:lpstr>Lost bottom in deep water</vt:lpstr>
      <vt:lpstr>Lost bottom in deep water</vt:lpstr>
      <vt:lpstr>Lost bottom in deep water</vt:lpstr>
      <vt:lpstr>Lost bottom in deep water</vt:lpstr>
      <vt:lpstr>Lost bottom in deep water</vt:lpstr>
      <vt:lpstr>Lost bottom in deep water</vt:lpstr>
      <vt:lpstr>Lost bottom in deep water</vt:lpstr>
      <vt:lpstr>Lost bottom in Shallow water</vt:lpstr>
      <vt:lpstr>Lost bottom in Shallow water</vt:lpstr>
      <vt:lpstr>Lost bottom in Shallow water</vt:lpstr>
      <vt:lpstr>Lost bottom in Shallow water</vt:lpstr>
      <vt:lpstr>Known issues</vt:lpstr>
      <vt:lpstr>PowerPoint Presentation</vt:lpstr>
      <vt:lpstr>PowerPoint Presentation</vt:lpstr>
      <vt:lpstr>No NMEA output</vt:lpstr>
      <vt:lpstr>PowerPoint Presentation</vt:lpstr>
    </vt:vector>
  </TitlesOfParts>
  <Company>Skipper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Geir Theodorsen</dc:creator>
  <cp:lastModifiedBy>paul connelly</cp:lastModifiedBy>
  <cp:revision>37</cp:revision>
  <dcterms:created xsi:type="dcterms:W3CDTF">2014-06-20T10:12:42Z</dcterms:created>
  <dcterms:modified xsi:type="dcterms:W3CDTF">2022-03-16T09:51:22Z</dcterms:modified>
</cp:coreProperties>
</file>